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305" r:id="rId4"/>
    <p:sldId id="290" r:id="rId5"/>
    <p:sldId id="309" r:id="rId6"/>
    <p:sldId id="292" r:id="rId7"/>
    <p:sldId id="283" r:id="rId8"/>
    <p:sldId id="306" r:id="rId9"/>
    <p:sldId id="293" r:id="rId10"/>
    <p:sldId id="288" r:id="rId11"/>
    <p:sldId id="302" r:id="rId12"/>
    <p:sldId id="308" r:id="rId13"/>
    <p:sldId id="291" r:id="rId14"/>
    <p:sldId id="301" r:id="rId15"/>
    <p:sldId id="304" r:id="rId16"/>
    <p:sldId id="303" r:id="rId17"/>
    <p:sldId id="307" r:id="rId18"/>
    <p:sldId id="266"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ヒラギノ角ゴ Pro W3" pitchFamily="1" charset="-128"/>
        <a:cs typeface="+mn-cs"/>
      </a:defRPr>
    </a:lvl1pPr>
    <a:lvl2pPr marL="457200" algn="l" rtl="0" fontAlgn="base">
      <a:spcBef>
        <a:spcPct val="0"/>
      </a:spcBef>
      <a:spcAft>
        <a:spcPct val="0"/>
      </a:spcAft>
      <a:defRPr kern="1200">
        <a:solidFill>
          <a:schemeClr val="tx1"/>
        </a:solidFill>
        <a:latin typeface="Arial" charset="0"/>
        <a:ea typeface="ヒラギノ角ゴ Pro W3" pitchFamily="1" charset="-128"/>
        <a:cs typeface="+mn-cs"/>
      </a:defRPr>
    </a:lvl2pPr>
    <a:lvl3pPr marL="914400" algn="l" rtl="0" fontAlgn="base">
      <a:spcBef>
        <a:spcPct val="0"/>
      </a:spcBef>
      <a:spcAft>
        <a:spcPct val="0"/>
      </a:spcAft>
      <a:defRPr kern="1200">
        <a:solidFill>
          <a:schemeClr val="tx1"/>
        </a:solidFill>
        <a:latin typeface="Arial" charset="0"/>
        <a:ea typeface="ヒラギノ角ゴ Pro W3" pitchFamily="1" charset="-128"/>
        <a:cs typeface="+mn-cs"/>
      </a:defRPr>
    </a:lvl3pPr>
    <a:lvl4pPr marL="1371600" algn="l" rtl="0" fontAlgn="base">
      <a:spcBef>
        <a:spcPct val="0"/>
      </a:spcBef>
      <a:spcAft>
        <a:spcPct val="0"/>
      </a:spcAft>
      <a:defRPr kern="1200">
        <a:solidFill>
          <a:schemeClr val="tx1"/>
        </a:solidFill>
        <a:latin typeface="Arial" charset="0"/>
        <a:ea typeface="ヒラギノ角ゴ Pro W3" pitchFamily="1" charset="-128"/>
        <a:cs typeface="+mn-cs"/>
      </a:defRPr>
    </a:lvl4pPr>
    <a:lvl5pPr marL="1828800" algn="l" rtl="0" fontAlgn="base">
      <a:spcBef>
        <a:spcPct val="0"/>
      </a:spcBef>
      <a:spcAft>
        <a:spcPct val="0"/>
      </a:spcAft>
      <a:defRPr kern="1200">
        <a:solidFill>
          <a:schemeClr val="tx1"/>
        </a:solidFill>
        <a:latin typeface="Arial" charset="0"/>
        <a:ea typeface="ヒラギノ角ゴ Pro W3" pitchFamily="1" charset="-128"/>
        <a:cs typeface="+mn-cs"/>
      </a:defRPr>
    </a:lvl5pPr>
    <a:lvl6pPr marL="2286000" algn="l" defTabSz="914400" rtl="0" eaLnBrk="1" latinLnBrk="0" hangingPunct="1">
      <a:defRPr kern="1200">
        <a:solidFill>
          <a:schemeClr val="tx1"/>
        </a:solidFill>
        <a:latin typeface="Arial" charset="0"/>
        <a:ea typeface="ヒラギノ角ゴ Pro W3" pitchFamily="1" charset="-128"/>
        <a:cs typeface="+mn-cs"/>
      </a:defRPr>
    </a:lvl6pPr>
    <a:lvl7pPr marL="2743200" algn="l" defTabSz="914400" rtl="0" eaLnBrk="1" latinLnBrk="0" hangingPunct="1">
      <a:defRPr kern="1200">
        <a:solidFill>
          <a:schemeClr val="tx1"/>
        </a:solidFill>
        <a:latin typeface="Arial" charset="0"/>
        <a:ea typeface="ヒラギノ角ゴ Pro W3" pitchFamily="1" charset="-128"/>
        <a:cs typeface="+mn-cs"/>
      </a:defRPr>
    </a:lvl7pPr>
    <a:lvl8pPr marL="3200400" algn="l" defTabSz="914400" rtl="0" eaLnBrk="1" latinLnBrk="0" hangingPunct="1">
      <a:defRPr kern="1200">
        <a:solidFill>
          <a:schemeClr val="tx1"/>
        </a:solidFill>
        <a:latin typeface="Arial" charset="0"/>
        <a:ea typeface="ヒラギノ角ゴ Pro W3" pitchFamily="1" charset="-128"/>
        <a:cs typeface="+mn-cs"/>
      </a:defRPr>
    </a:lvl8pPr>
    <a:lvl9pPr marL="3657600" algn="l" defTabSz="914400" rtl="0" eaLnBrk="1" latinLnBrk="0" hangingPunct="1">
      <a:defRPr kern="1200">
        <a:solidFill>
          <a:schemeClr val="tx1"/>
        </a:solidFill>
        <a:latin typeface="Arial" charset="0"/>
        <a:ea typeface="ヒラギノ角ゴ Pro W3" pitchFamily="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99"/>
    <a:srgbClr val="000000"/>
    <a:srgbClr val="339966"/>
    <a:srgbClr val="62E040"/>
    <a:srgbClr val="9933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9" autoAdjust="0"/>
    <p:restoredTop sz="77061" autoAdjust="0"/>
  </p:normalViewPr>
  <p:slideViewPr>
    <p:cSldViewPr>
      <p:cViewPr varScale="1">
        <p:scale>
          <a:sx n="55" d="100"/>
          <a:sy n="55" d="100"/>
        </p:scale>
        <p:origin x="-1572" y="-96"/>
      </p:cViewPr>
      <p:guideLst>
        <p:guide orient="horz" pos="2160"/>
        <p:guide pos="2880"/>
      </p:guideLst>
    </p:cSldViewPr>
  </p:slideViewPr>
  <p:outlineViewPr>
    <p:cViewPr>
      <p:scale>
        <a:sx n="33" d="100"/>
        <a:sy n="33" d="100"/>
      </p:scale>
      <p:origin x="6" y="5604"/>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A54B076C-6355-4E37-ABCD-924E013DDF53}" type="datetimeFigureOut">
              <a:rPr lang="en-US"/>
              <a:pPr>
                <a:defRPr/>
              </a:pPr>
              <a:t>3/31/2011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14553408-36FB-47C4-8877-CF32103CCAF2}"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Welcome and thank you for your interest in the NCEES online tool. </a:t>
            </a:r>
            <a:endParaRPr lang="en-US" dirty="0" smtClean="0"/>
          </a:p>
          <a:p>
            <a:endParaRPr lang="en-US" dirty="0" smtClean="0"/>
          </a:p>
          <a:p>
            <a:r>
              <a:rPr lang="en-US" dirty="0" smtClean="0"/>
              <a:t>I am Jessica</a:t>
            </a:r>
            <a:r>
              <a:rPr lang="en-US" baseline="0" dirty="0" smtClean="0"/>
              <a:t> Garner, Region 6 </a:t>
            </a:r>
            <a:r>
              <a:rPr lang="en-US" dirty="0" smtClean="0"/>
              <a:t>PD </a:t>
            </a:r>
            <a:r>
              <a:rPr lang="en-US" dirty="0" smtClean="0"/>
              <a:t>Lead with the Department of Public Instruction.  </a:t>
            </a:r>
            <a:r>
              <a:rPr lang="en-US" dirty="0" smtClean="0"/>
              <a:t>Since</a:t>
            </a:r>
            <a:r>
              <a:rPr lang="en-US" baseline="0" dirty="0" smtClean="0"/>
              <a:t> many of you know me, I’ll tell you a little about my new position. </a:t>
            </a:r>
          </a:p>
          <a:p>
            <a:endParaRPr lang="en-US" baseline="0" dirty="0" smtClean="0"/>
          </a:p>
          <a:p>
            <a:r>
              <a:rPr lang="en-US" dirty="0" smtClean="0"/>
              <a:t>The </a:t>
            </a:r>
            <a:r>
              <a:rPr lang="en-US" dirty="0" smtClean="0"/>
              <a:t>format of this professional development is interactive.  </a:t>
            </a:r>
            <a:r>
              <a:rPr lang="en-US" dirty="0" smtClean="0"/>
              <a:t>Please </a:t>
            </a:r>
            <a:r>
              <a:rPr lang="en-US" dirty="0" smtClean="0"/>
              <a:t>add comments and ask questions throughout, as your input is encouraged.</a:t>
            </a:r>
          </a:p>
        </p:txBody>
      </p:sp>
      <p:sp>
        <p:nvSpPr>
          <p:cNvPr id="4" name="Slide Number Placeholder 3"/>
          <p:cNvSpPr>
            <a:spLocks noGrp="1"/>
          </p:cNvSpPr>
          <p:nvPr>
            <p:ph type="sldNum" sz="quarter" idx="5"/>
          </p:nvPr>
        </p:nvSpPr>
        <p:spPr/>
        <p:txBody>
          <a:bodyPr/>
          <a:lstStyle/>
          <a:p>
            <a:pPr>
              <a:defRPr/>
            </a:pPr>
            <a:fld id="{6E96B189-0245-4460-9F9D-89C0BE9B1DB8}"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The beginning of the evaluation process is initiated by a Principal/School-Level Orientation.  It can be done electronically, written or F2F.  It must be done within 2 weeks of the teacher’s first day.  (This includes teachers who are hired during the school year.)</a:t>
            </a:r>
          </a:p>
          <a:p>
            <a:endParaRPr lang="en-US" dirty="0" smtClean="0"/>
          </a:p>
          <a:p>
            <a:r>
              <a:rPr lang="en-US" dirty="0" smtClean="0"/>
              <a:t>Complete the individual Self-Assessment.  Teacher elects to allow the document to be viewed.  </a:t>
            </a:r>
          </a:p>
          <a:p>
            <a:endParaRPr lang="en-US" dirty="0" smtClean="0"/>
          </a:p>
          <a:p>
            <a:r>
              <a:rPr lang="en-US" dirty="0" smtClean="0"/>
              <a:t>The Professional Development Plan is Developed. This can be done at the end of the previous year during the Summary Evaluation Conference.</a:t>
            </a:r>
          </a:p>
          <a:p>
            <a:endParaRPr lang="en-US" dirty="0" smtClean="0"/>
          </a:p>
          <a:p>
            <a:r>
              <a:rPr lang="en-US" dirty="0" smtClean="0"/>
              <a:t>Conduct Observations and Post-Conferences</a:t>
            </a:r>
            <a:r>
              <a:rPr lang="en-US" dirty="0" smtClean="0"/>
              <a:t>. There must be a</a:t>
            </a:r>
            <a:r>
              <a:rPr lang="en-US" baseline="0" dirty="0" smtClean="0"/>
              <a:t> pre-conference before the 1</a:t>
            </a:r>
            <a:r>
              <a:rPr lang="en-US" baseline="30000" dirty="0" smtClean="0"/>
              <a:t>st</a:t>
            </a:r>
            <a:r>
              <a:rPr lang="en-US" baseline="0" dirty="0" smtClean="0"/>
              <a:t> formal observation. This is the only time it must be done. A post-conference must be conducted after each observation.</a:t>
            </a:r>
            <a:endParaRPr lang="en-US" dirty="0" smtClean="0"/>
          </a:p>
          <a:p>
            <a:endParaRPr lang="en-US" dirty="0" smtClean="0"/>
          </a:p>
          <a:p>
            <a:r>
              <a:rPr lang="en-US" dirty="0" smtClean="0"/>
              <a:t>Conduct the Summary Rating Form Conference and Develop PDP for following year</a:t>
            </a:r>
            <a:r>
              <a:rPr lang="en-US" dirty="0" smtClean="0"/>
              <a:t>. PDP will be</a:t>
            </a:r>
            <a:r>
              <a:rPr lang="en-US" baseline="0" dirty="0" smtClean="0"/>
              <a:t> automatically populated for those teachers that have had summary ratings of not demonstrated or developing. </a:t>
            </a:r>
            <a:endParaRPr lang="en-US" dirty="0" smtClean="0"/>
          </a:p>
        </p:txBody>
      </p:sp>
      <p:sp>
        <p:nvSpPr>
          <p:cNvPr id="4" name="Slide Number Placeholder 3"/>
          <p:cNvSpPr>
            <a:spLocks noGrp="1"/>
          </p:cNvSpPr>
          <p:nvPr>
            <p:ph type="sldNum" sz="quarter" idx="5"/>
          </p:nvPr>
        </p:nvSpPr>
        <p:spPr/>
        <p:txBody>
          <a:bodyPr/>
          <a:lstStyle/>
          <a:p>
            <a:pPr>
              <a:defRPr/>
            </a:pPr>
            <a:fld id="{84146543-2D17-408C-913E-7E94CFB02DCE}"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sz="1200" dirty="0" smtClean="0"/>
              <a:t>Organizational tool, not evaluation process</a:t>
            </a:r>
          </a:p>
          <a:p>
            <a:pPr>
              <a:buFont typeface="Arial" pitchFamily="34" charset="0"/>
              <a:buChar char="•"/>
            </a:pPr>
            <a:r>
              <a:rPr lang="en-US" sz="1200" dirty="0" smtClean="0"/>
              <a:t>Version 1.0</a:t>
            </a:r>
          </a:p>
          <a:p>
            <a:pPr>
              <a:buFont typeface="Arial" pitchFamily="34" charset="0"/>
              <a:buChar char="•"/>
            </a:pPr>
            <a:r>
              <a:rPr lang="en-US" sz="1200" dirty="0" smtClean="0"/>
              <a:t>Web-based</a:t>
            </a:r>
          </a:p>
          <a:p>
            <a:pPr>
              <a:buFont typeface="Arial" pitchFamily="34" charset="0"/>
              <a:buChar char="•"/>
            </a:pPr>
            <a:r>
              <a:rPr lang="en-US" sz="1200" dirty="0" smtClean="0"/>
              <a:t>Technical assistance provided by </a:t>
            </a:r>
            <a:r>
              <a:rPr lang="en-US" sz="1200" dirty="0" err="1" smtClean="0"/>
              <a:t>McRel</a:t>
            </a:r>
            <a:endParaRPr lang="en-US" sz="1200" dirty="0" smtClean="0"/>
          </a:p>
          <a:p>
            <a:pPr>
              <a:buFont typeface="Arial" pitchFamily="34" charset="0"/>
              <a:buChar char="•"/>
            </a:pPr>
            <a:r>
              <a:rPr lang="en-US" sz="1200" dirty="0" smtClean="0"/>
              <a:t>Direction Manuals available</a:t>
            </a:r>
          </a:p>
          <a:p>
            <a:pPr>
              <a:buFont typeface="Arial" pitchFamily="34" charset="0"/>
              <a:buChar char="•"/>
            </a:pPr>
            <a:r>
              <a:rPr lang="en-US" sz="1200" dirty="0" smtClean="0"/>
              <a:t>Data input:  DPI and LEA</a:t>
            </a:r>
          </a:p>
          <a:p>
            <a:pPr>
              <a:buFont typeface="Arial" pitchFamily="34" charset="0"/>
              <a:buChar char="•"/>
            </a:pPr>
            <a:r>
              <a:rPr lang="en-US" sz="1200" dirty="0" smtClean="0"/>
              <a:t>Final Summary Ratings to DPI</a:t>
            </a:r>
          </a:p>
          <a:p>
            <a:endParaRPr lang="en-US" dirty="0"/>
          </a:p>
        </p:txBody>
      </p:sp>
      <p:sp>
        <p:nvSpPr>
          <p:cNvPr id="4" name="Slide Number Placeholder 3"/>
          <p:cNvSpPr>
            <a:spLocks noGrp="1"/>
          </p:cNvSpPr>
          <p:nvPr>
            <p:ph type="sldNum" sz="quarter" idx="10"/>
          </p:nvPr>
        </p:nvSpPr>
        <p:spPr/>
        <p:txBody>
          <a:bodyPr/>
          <a:lstStyle/>
          <a:p>
            <a:pPr>
              <a:defRPr/>
            </a:pPr>
            <a:fld id="{14553408-36FB-47C4-8877-CF32103CCAF2}"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Make</a:t>
            </a:r>
            <a:r>
              <a:rPr lang="en-US" baseline="0" dirty="0" smtClean="0"/>
              <a:t> sure everyone can get to site, log on, and create a teacher observation. (Mention dating and initialing comments to show when they were made.)</a:t>
            </a:r>
          </a:p>
          <a:p>
            <a:endParaRPr lang="en-US" baseline="0" dirty="0" smtClean="0"/>
          </a:p>
          <a:p>
            <a:r>
              <a:rPr lang="en-US" baseline="0" dirty="0" smtClean="0"/>
              <a:t>Make sure everyone knows how to create a new form – summative report for teacher – and fill it in. </a:t>
            </a:r>
          </a:p>
          <a:p>
            <a:endParaRPr lang="en-US" baseline="0" dirty="0" smtClean="0"/>
          </a:p>
          <a:p>
            <a:r>
              <a:rPr lang="en-US" baseline="0" dirty="0" smtClean="0"/>
              <a:t>Make sure everyone knows how to create a self-evaluation for principal/assistant principal.</a:t>
            </a:r>
            <a:endParaRPr lang="en-US" dirty="0"/>
          </a:p>
        </p:txBody>
      </p:sp>
      <p:sp>
        <p:nvSpPr>
          <p:cNvPr id="4" name="Slide Number Placeholder 3"/>
          <p:cNvSpPr>
            <a:spLocks noGrp="1"/>
          </p:cNvSpPr>
          <p:nvPr>
            <p:ph type="sldNum" sz="quarter" idx="10"/>
          </p:nvPr>
        </p:nvSpPr>
        <p:spPr/>
        <p:txBody>
          <a:bodyPr/>
          <a:lstStyle/>
          <a:p>
            <a:pPr>
              <a:defRPr/>
            </a:pPr>
            <a:fld id="{14553408-36FB-47C4-8877-CF32103CCAF2}"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a:p>
            <a:r>
              <a:rPr lang="en-US" dirty="0" smtClean="0"/>
              <a:t>NC Educator</a:t>
            </a:r>
            <a:r>
              <a:rPr lang="en-US" baseline="0" dirty="0" smtClean="0"/>
              <a:t> Evaluation Systems Resources</a:t>
            </a:r>
            <a:endParaRPr lang="en-US" dirty="0" smtClean="0"/>
          </a:p>
          <a:p>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5495C7E8-2455-4774-845D-49CC33C71680}"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 them how to get to the manual</a:t>
            </a:r>
            <a:r>
              <a:rPr lang="en-US" dirty="0" smtClean="0"/>
              <a:t>. And go to the wiki. Work from the wiki.</a:t>
            </a:r>
            <a:endParaRPr lang="en-US" dirty="0"/>
          </a:p>
        </p:txBody>
      </p:sp>
      <p:sp>
        <p:nvSpPr>
          <p:cNvPr id="4" name="Slide Number Placeholder 3"/>
          <p:cNvSpPr>
            <a:spLocks noGrp="1"/>
          </p:cNvSpPr>
          <p:nvPr>
            <p:ph type="sldNum" sz="quarter" idx="10"/>
          </p:nvPr>
        </p:nvSpPr>
        <p:spPr/>
        <p:txBody>
          <a:bodyPr/>
          <a:lstStyle/>
          <a:p>
            <a:pPr>
              <a:defRPr/>
            </a:pPr>
            <a:fld id="{14553408-36FB-47C4-8877-CF32103CCAF2}"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 pick any</a:t>
            </a:r>
            <a:r>
              <a:rPr lang="en-US" baseline="0" dirty="0" smtClean="0"/>
              <a:t> username from # 1- 40</a:t>
            </a:r>
          </a:p>
          <a:p>
            <a:r>
              <a:rPr lang="en-US" baseline="0" dirty="0" smtClean="0"/>
              <a:t>If they want to see what teacher sees, can log in as teacherdemo1-40</a:t>
            </a:r>
          </a:p>
          <a:p>
            <a:r>
              <a:rPr lang="en-US" baseline="0" dirty="0" smtClean="0"/>
              <a:t>Same password.</a:t>
            </a:r>
            <a:endParaRPr lang="en-US" dirty="0"/>
          </a:p>
        </p:txBody>
      </p:sp>
      <p:sp>
        <p:nvSpPr>
          <p:cNvPr id="4" name="Slide Number Placeholder 3"/>
          <p:cNvSpPr>
            <a:spLocks noGrp="1"/>
          </p:cNvSpPr>
          <p:nvPr>
            <p:ph type="sldNum" sz="quarter" idx="10"/>
          </p:nvPr>
        </p:nvSpPr>
        <p:spPr/>
        <p:txBody>
          <a:bodyPr/>
          <a:lstStyle/>
          <a:p>
            <a:pPr>
              <a:defRPr/>
            </a:pPr>
            <a:fld id="{14553408-36FB-47C4-8877-CF32103CCAF2}"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all</a:t>
            </a:r>
            <a:r>
              <a:rPr lang="en-US" baseline="0" dirty="0" smtClean="0"/>
              <a:t> forms, principals will go to Observations tab. </a:t>
            </a:r>
          </a:p>
          <a:p>
            <a:r>
              <a:rPr lang="en-US" baseline="0" dirty="0" smtClean="0"/>
              <a:t>Mention that there are a lot of other functions that can be done, but that this is the one most used. From this slide, go to the site.</a:t>
            </a:r>
            <a:endParaRPr lang="en-US" dirty="0"/>
          </a:p>
        </p:txBody>
      </p:sp>
      <p:sp>
        <p:nvSpPr>
          <p:cNvPr id="4" name="Slide Number Placeholder 3"/>
          <p:cNvSpPr>
            <a:spLocks noGrp="1"/>
          </p:cNvSpPr>
          <p:nvPr>
            <p:ph type="sldNum" sz="quarter" idx="10"/>
          </p:nvPr>
        </p:nvSpPr>
        <p:spPr/>
        <p:txBody>
          <a:bodyPr/>
          <a:lstStyle/>
          <a:p>
            <a:pPr>
              <a:defRPr/>
            </a:pPr>
            <a:fld id="{14553408-36FB-47C4-8877-CF32103CCAF2}" type="slidenum">
              <a:rPr lang="en-US" smtClean="0"/>
              <a:pPr>
                <a:defRPr/>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4553408-36FB-47C4-8877-CF32103CCAF2}" type="slidenum">
              <a:rPr lang="en-US" smtClean="0"/>
              <a:pPr>
                <a:defRPr/>
              </a:pPr>
              <a:t>18</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Read and hand</a:t>
            </a:r>
            <a:r>
              <a:rPr lang="en-US" baseline="0" dirty="0" smtClean="0"/>
              <a:t> out age</a:t>
            </a:r>
            <a:r>
              <a:rPr lang="en-US" dirty="0" smtClean="0"/>
              <a:t>nda</a:t>
            </a:r>
            <a:r>
              <a:rPr lang="en-US" dirty="0" smtClean="0"/>
              <a:t>.</a:t>
            </a:r>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EADDF9-EA02-4C98-A2D4-E0BC720FAFE7}" type="slidenum">
              <a:rPr lang="en-US" smtClean="0"/>
              <a:pPr fontAlgn="base">
                <a:spcBef>
                  <a:spcPct val="0"/>
                </a:spcBef>
                <a:spcAft>
                  <a:spcPct val="0"/>
                </a:spcAft>
                <a:defRPr/>
              </a:pPr>
              <a:t>2</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Introductions so that I can</a:t>
            </a:r>
            <a:r>
              <a:rPr lang="en-US" baseline="0" dirty="0" smtClean="0"/>
              <a:t> make sure I know everyone.</a:t>
            </a:r>
          </a:p>
          <a:p>
            <a:endParaRPr lang="en-US" baseline="0" dirty="0" smtClean="0"/>
          </a:p>
          <a:p>
            <a:r>
              <a:rPr lang="en-US" baseline="0" dirty="0" smtClean="0"/>
              <a:t>Please give your name, the school you are at, and your comfort level with the online tool. Tell us briefly how extensively you have used it, and how comfortable you feel with it. You can rate your level of comfort from 1 to 5.</a:t>
            </a:r>
            <a:endParaRPr lang="en-US" dirty="0"/>
          </a:p>
        </p:txBody>
      </p:sp>
      <p:sp>
        <p:nvSpPr>
          <p:cNvPr id="4" name="Slide Number Placeholder 3"/>
          <p:cNvSpPr>
            <a:spLocks noGrp="1"/>
          </p:cNvSpPr>
          <p:nvPr>
            <p:ph type="sldNum" sz="quarter" idx="10"/>
          </p:nvPr>
        </p:nvSpPr>
        <p:spPr/>
        <p:txBody>
          <a:bodyPr/>
          <a:lstStyle/>
          <a:p>
            <a:pPr>
              <a:defRPr/>
            </a:pPr>
            <a:fld id="{14553408-36FB-47C4-8877-CF32103CCAF2}"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Okay, before we dig in to the tool,</a:t>
            </a:r>
            <a:r>
              <a:rPr lang="en-US" baseline="0" dirty="0" smtClean="0"/>
              <a:t> I want to give you a quick background of the tool and the impetus for moving to a strictly online tool.</a:t>
            </a:r>
            <a:endParaRPr lang="en-US" dirty="0" smtClean="0"/>
          </a:p>
          <a:p>
            <a:endParaRPr lang="en-US" dirty="0" smtClean="0"/>
          </a:p>
          <a:p>
            <a:r>
              <a:rPr lang="en-US" dirty="0" smtClean="0"/>
              <a:t>The </a:t>
            </a:r>
            <a:r>
              <a:rPr lang="en-US" dirty="0" smtClean="0"/>
              <a:t>NC State Board of Education is responsible for supervising and administering the free public school system and the educational funds provided for its support.  The State BOE embraces the guiding mission and the commitment to keeping NC Public education on the cutting edge by using online tools.  This commitment is evident through the latest resources and best practices in teaching and learning that are using technology to improve public schools and increase student achievement.  </a:t>
            </a:r>
          </a:p>
          <a:p>
            <a:endParaRPr lang="en-US" dirty="0" smtClean="0"/>
          </a:p>
          <a:p>
            <a:r>
              <a:rPr lang="en-US" dirty="0" smtClean="0"/>
              <a:t>Mention</a:t>
            </a:r>
            <a:r>
              <a:rPr lang="en-US" baseline="0" dirty="0" smtClean="0"/>
              <a:t> John Tate as the local SBE representative and that he’s someone great to contact with questions/concerns.</a:t>
            </a:r>
            <a:endParaRPr lang="en-US" dirty="0" smtClean="0"/>
          </a:p>
        </p:txBody>
      </p:sp>
      <p:sp>
        <p:nvSpPr>
          <p:cNvPr id="4" name="Slide Number Placeholder 3"/>
          <p:cNvSpPr>
            <a:spLocks noGrp="1"/>
          </p:cNvSpPr>
          <p:nvPr>
            <p:ph type="sldNum" sz="quarter" idx="5"/>
          </p:nvPr>
        </p:nvSpPr>
        <p:spPr/>
        <p:txBody>
          <a:bodyPr/>
          <a:lstStyle/>
          <a:p>
            <a:pPr>
              <a:defRPr/>
            </a:pPr>
            <a:fld id="{F6058629-2798-41A0-A733-DEA9434F82DD}"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a:t>
            </a:r>
            <a:r>
              <a:rPr lang="en-US" baseline="0" dirty="0" smtClean="0"/>
              <a:t> a part of North Carolina’s Race to the Top grant, the state agreed to make available data on teacher and administrator performance. While the online tool was probably coming anyway, the </a:t>
            </a:r>
            <a:r>
              <a:rPr lang="en-US" baseline="0" dirty="0" err="1" smtClean="0"/>
              <a:t>RttT</a:t>
            </a:r>
            <a:r>
              <a:rPr lang="en-US" baseline="0" dirty="0" smtClean="0"/>
              <a:t> grant pushed this initiative further. The state decided that the easiest way to make this data available was to use an online tool. That is where this summer’s requirement for reporting summative data comes from. Please know that the only data that will be available at the state level is aggregate data. No data on individuals (teachers or principals) will be available. </a:t>
            </a:r>
            <a:endParaRPr lang="en-US" dirty="0"/>
          </a:p>
        </p:txBody>
      </p:sp>
      <p:sp>
        <p:nvSpPr>
          <p:cNvPr id="4" name="Slide Number Placeholder 3"/>
          <p:cNvSpPr>
            <a:spLocks noGrp="1"/>
          </p:cNvSpPr>
          <p:nvPr>
            <p:ph type="sldNum" sz="quarter" idx="10"/>
          </p:nvPr>
        </p:nvSpPr>
        <p:spPr/>
        <p:txBody>
          <a:bodyPr/>
          <a:lstStyle/>
          <a:p>
            <a:pPr>
              <a:defRPr/>
            </a:pPr>
            <a:fld id="{14553408-36FB-47C4-8877-CF32103CCAF2}"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I want to talk to you for a minute about</a:t>
            </a:r>
            <a:r>
              <a:rPr lang="en-US" baseline="0" dirty="0" smtClean="0"/>
              <a:t> the system. North Carolina is working hard on alignment. </a:t>
            </a:r>
          </a:p>
          <a:p>
            <a:r>
              <a:rPr lang="en-US" baseline="0" dirty="0" smtClean="0"/>
              <a:t>All of the different standards and evaluation tools are aligned, and they all:</a:t>
            </a:r>
            <a:endParaRPr lang="en-US" dirty="0" smtClean="0"/>
          </a:p>
          <a:p>
            <a:r>
              <a:rPr lang="en-US" dirty="0" smtClean="0"/>
              <a:t>Were designed to </a:t>
            </a:r>
            <a:r>
              <a:rPr lang="en-US" dirty="0" smtClean="0"/>
              <a:t>support and promote effective leadership, quality teaching, and student learning.</a:t>
            </a:r>
          </a:p>
          <a:p>
            <a:r>
              <a:rPr lang="en-US" dirty="0" smtClean="0">
                <a:solidFill>
                  <a:srgbClr val="000000"/>
                </a:solidFill>
              </a:rPr>
              <a:t>The design is a growth model to improve instruction and enhance professional practice.</a:t>
            </a:r>
          </a:p>
          <a:p>
            <a:r>
              <a:rPr lang="en-US" dirty="0" smtClean="0"/>
              <a:t>The evaluation instruments are based on the Framework for 21</a:t>
            </a:r>
            <a:r>
              <a:rPr lang="en-US" baseline="30000" dirty="0" smtClean="0"/>
              <a:t>st</a:t>
            </a:r>
            <a:r>
              <a:rPr lang="en-US" dirty="0" smtClean="0"/>
              <a:t> Century Learning and the Standards.</a:t>
            </a:r>
          </a:p>
          <a:p>
            <a:endParaRPr lang="en-US" dirty="0" smtClean="0"/>
          </a:p>
        </p:txBody>
      </p:sp>
      <p:sp>
        <p:nvSpPr>
          <p:cNvPr id="4" name="Slide Number Placeholder 3"/>
          <p:cNvSpPr>
            <a:spLocks noGrp="1"/>
          </p:cNvSpPr>
          <p:nvPr>
            <p:ph type="sldNum" sz="quarter" idx="5"/>
          </p:nvPr>
        </p:nvSpPr>
        <p:spPr/>
        <p:txBody>
          <a:bodyPr/>
          <a:lstStyle/>
          <a:p>
            <a:pPr>
              <a:defRPr/>
            </a:pPr>
            <a:fld id="{5C2CFF6F-1452-4540-A860-41DC171843FC}"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The framework presents a holistic view of 21</a:t>
            </a:r>
            <a:r>
              <a:rPr lang="en-US" baseline="30000" dirty="0" smtClean="0"/>
              <a:t>st</a:t>
            </a:r>
            <a:r>
              <a:rPr lang="en-US" dirty="0" smtClean="0"/>
              <a:t> Century Skills.  The graphic represents both 21</a:t>
            </a:r>
            <a:r>
              <a:rPr lang="en-US" baseline="30000" dirty="0" smtClean="0"/>
              <a:t>st</a:t>
            </a:r>
            <a:r>
              <a:rPr lang="en-US" dirty="0" smtClean="0"/>
              <a:t> century skills student outcomes as represented by the arches of the rainbow and 21</a:t>
            </a:r>
            <a:r>
              <a:rPr lang="en-US" baseline="30000" dirty="0" smtClean="0"/>
              <a:t>st</a:t>
            </a:r>
            <a:r>
              <a:rPr lang="en-US" dirty="0" smtClean="0"/>
              <a:t> century skills support systems as represented by the pools at the bottom.  While each element is represented distinctively in the graphic, the components are fully interconnected in the process of 21</a:t>
            </a:r>
            <a:r>
              <a:rPr lang="en-US" baseline="30000" dirty="0" smtClean="0"/>
              <a:t>st</a:t>
            </a:r>
            <a:r>
              <a:rPr lang="en-US" dirty="0" smtClean="0"/>
              <a:t> century teaching and learning.  </a:t>
            </a:r>
          </a:p>
          <a:p>
            <a:endParaRPr lang="en-US" dirty="0" smtClean="0"/>
          </a:p>
          <a:p>
            <a:r>
              <a:rPr lang="en-US" dirty="0" smtClean="0"/>
              <a:t>Again, the NCEES is aligned with the framework.  We are building capacity by creating aligned systems.</a:t>
            </a:r>
          </a:p>
          <a:p>
            <a:endParaRPr lang="en-US" dirty="0" smtClean="0"/>
          </a:p>
        </p:txBody>
      </p:sp>
      <p:sp>
        <p:nvSpPr>
          <p:cNvPr id="4" name="Slide Number Placeholder 3"/>
          <p:cNvSpPr>
            <a:spLocks noGrp="1"/>
          </p:cNvSpPr>
          <p:nvPr>
            <p:ph type="sldNum" sz="quarter" idx="5"/>
          </p:nvPr>
        </p:nvSpPr>
        <p:spPr/>
        <p:txBody>
          <a:bodyPr/>
          <a:lstStyle/>
          <a:p>
            <a:pPr>
              <a:defRPr/>
            </a:pPr>
            <a:fld id="{3021A723-A68B-445C-8C38-B243B5349271}"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entire</a:t>
            </a:r>
            <a:r>
              <a:rPr lang="en-US" baseline="0" dirty="0" smtClean="0"/>
              <a:t> evaluation process is based on the NC Professional Teaching Standards. If your teachers are knowledgeable about this document, it will make your job as an evaluator much easier.</a:t>
            </a:r>
            <a:endParaRPr lang="en-US" dirty="0"/>
          </a:p>
        </p:txBody>
      </p:sp>
      <p:sp>
        <p:nvSpPr>
          <p:cNvPr id="4" name="Slide Number Placeholder 3"/>
          <p:cNvSpPr>
            <a:spLocks noGrp="1"/>
          </p:cNvSpPr>
          <p:nvPr>
            <p:ph type="sldNum" sz="quarter" idx="10"/>
          </p:nvPr>
        </p:nvSpPr>
        <p:spPr/>
        <p:txBody>
          <a:bodyPr/>
          <a:lstStyle/>
          <a:p>
            <a:pPr>
              <a:defRPr/>
            </a:pPr>
            <a:fld id="{14553408-36FB-47C4-8877-CF32103CCAF2}"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solidFill>
                  <a:srgbClr val="000000"/>
                </a:solidFill>
              </a:rPr>
              <a:t>They are flexible enough to be fair to teachers and school executives of varying levels of experience and in school settings.</a:t>
            </a:r>
          </a:p>
          <a:p>
            <a:r>
              <a:rPr lang="en-US" dirty="0" smtClean="0"/>
              <a:t>The rubrics are formative in nature based on a rating scale from developing through distinguished.</a:t>
            </a:r>
          </a:p>
          <a:p>
            <a:r>
              <a:rPr lang="en-US" dirty="0" smtClean="0">
                <a:solidFill>
                  <a:srgbClr val="000000"/>
                </a:solidFill>
              </a:rPr>
              <a:t>Multiple data sources, artifacts and evidence are used in assessing performance.</a:t>
            </a:r>
          </a:p>
          <a:p>
            <a:r>
              <a:rPr lang="en-US" dirty="0" smtClean="0"/>
              <a:t>They will provide the basis for performance goals and professional development activities. This year, any teacher who has</a:t>
            </a:r>
            <a:r>
              <a:rPr lang="en-US" baseline="0" dirty="0" smtClean="0"/>
              <a:t> a standard of not demonstrated or developing on their summative will automatically have these populated on the professional development plan for next year.</a:t>
            </a:r>
            <a:endParaRPr lang="en-US" dirty="0" smtClean="0"/>
          </a:p>
        </p:txBody>
      </p:sp>
      <p:sp>
        <p:nvSpPr>
          <p:cNvPr id="4" name="Slide Number Placeholder 3"/>
          <p:cNvSpPr>
            <a:spLocks noGrp="1"/>
          </p:cNvSpPr>
          <p:nvPr>
            <p:ph type="sldNum" sz="quarter" idx="5"/>
          </p:nvPr>
        </p:nvSpPr>
        <p:spPr/>
        <p:txBody>
          <a:bodyPr/>
          <a:lstStyle/>
          <a:p>
            <a:pPr>
              <a:defRPr/>
            </a:pPr>
            <a:fld id="{901EBA25-64A5-4D8A-A25A-4FDE5594807A}"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WhitebackPPTCover3"/>
          <p:cNvPicPr>
            <a:picLocks noChangeAspect="1" noChangeArrowheads="1"/>
          </p:cNvPicPr>
          <p:nvPr/>
        </p:nvPicPr>
        <p:blipFill>
          <a:blip r:embed="rId2" cstate="print"/>
          <a:srcRect/>
          <a:stretch>
            <a:fillRect/>
          </a:stretch>
        </p:blipFill>
        <p:spPr bwMode="auto">
          <a:xfrm>
            <a:off x="0" y="-4763"/>
            <a:ext cx="9144000" cy="6865938"/>
          </a:xfrm>
          <a:prstGeom prst="rect">
            <a:avLst/>
          </a:prstGeom>
          <a:noFill/>
          <a:ln w="9525">
            <a:noFill/>
            <a:miter lim="800000"/>
            <a:headEnd/>
            <a:tailEnd/>
          </a:ln>
        </p:spPr>
      </p:pic>
      <p:sp>
        <p:nvSpPr>
          <p:cNvPr id="9218" name="Rectangle 2"/>
          <p:cNvSpPr>
            <a:spLocks noGrp="1" noChangeArrowheads="1"/>
          </p:cNvSpPr>
          <p:nvPr>
            <p:ph type="ctrTitle"/>
          </p:nvPr>
        </p:nvSpPr>
        <p:spPr>
          <a:xfrm>
            <a:off x="685800" y="2286000"/>
            <a:ext cx="7772400" cy="1143000"/>
          </a:xfrm>
        </p:spPr>
        <p:txBody>
          <a:bodyPr/>
          <a:lstStyle>
            <a:lvl1pPr algn="ctr">
              <a:defRPr sz="4000"/>
            </a:lvl1pPr>
          </a:lstStyle>
          <a:p>
            <a:r>
              <a:rPr lang="en-US" smtClean="0"/>
              <a:t>Click to edit Master title style</a:t>
            </a:r>
            <a:endParaRPr lang="en-US"/>
          </a:p>
        </p:txBody>
      </p:sp>
      <p:sp>
        <p:nvSpPr>
          <p:cNvPr id="9219" name="Rectangle 3"/>
          <p:cNvSpPr>
            <a:spLocks noGrp="1" noChangeArrowheads="1"/>
          </p:cNvSpPr>
          <p:nvPr>
            <p:ph type="subTitle" idx="1"/>
          </p:nvPr>
        </p:nvSpPr>
        <p:spPr>
          <a:xfrm>
            <a:off x="1371600" y="3886200"/>
            <a:ext cx="6400800" cy="1752600"/>
          </a:xfrm>
        </p:spPr>
        <p:txBody>
          <a:bodyPr/>
          <a:lstStyle>
            <a:lvl1pPr marL="0" indent="0" algn="ctr">
              <a:buFontTx/>
              <a:buNone/>
              <a:defRPr sz="2800"/>
            </a:lvl1pPr>
          </a:lstStyle>
          <a:p>
            <a:r>
              <a:rPr lang="en-US" smtClean="0"/>
              <a:t>Click to edit Master subtitle style</a:t>
            </a:r>
            <a:endParaRPr lang="en-US"/>
          </a:p>
        </p:txBody>
      </p:sp>
      <p:sp>
        <p:nvSpPr>
          <p:cNvPr id="5" name="Rectangle 4"/>
          <p:cNvSpPr>
            <a:spLocks noGrp="1" noChangeArrowheads="1"/>
          </p:cNvSpPr>
          <p:nvPr>
            <p:ph type="sldNum" sz="quarter" idx="10"/>
          </p:nvPr>
        </p:nvSpPr>
        <p:spPr/>
        <p:txBody>
          <a:bodyPr/>
          <a:lstStyle>
            <a:lvl1pPr>
              <a:defRPr/>
            </a:lvl1pPr>
          </a:lstStyle>
          <a:p>
            <a:pPr>
              <a:defRPr/>
            </a:pPr>
            <a:fld id="{423C8EBC-F524-4EDC-B006-B32E35A4964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0DB5AFF2-C428-437B-8537-1659FED9AF24}"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6616C428-F40E-44CF-8C12-CA0F872ACC27}"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91703D8A-4F59-4DF5-B3BB-135435B585C9}"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E7D44004-4160-445F-AECC-DA3F12746F5F}"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DEEA675C-19BB-4CD1-9C39-594F114F2823}"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B4181485-D47A-4ECB-8881-14B06321CDA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pPr>
              <a:defRPr/>
            </a:pPr>
            <a:fld id="{09DFC69A-89A8-4FC4-9ED0-83F6A9F4CEC5}"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CEF7C6C0-4620-4A8A-BFD0-545D89D938D5}"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25CCD481-B8E1-4FBF-B18B-863ED176F593}"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45EF03F-B0E7-4069-AC74-1A8EFFE90A61}"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10" descr="WhitebackPPTCover3_3"/>
          <p:cNvPicPr>
            <a:picLocks noChangeAspect="1" noChangeArrowheads="1"/>
          </p:cNvPicPr>
          <p:nvPr/>
        </p:nvPicPr>
        <p:blipFill>
          <a:blip r:embed="rId13" cstate="print"/>
          <a:srcRect/>
          <a:stretch>
            <a:fillRect/>
          </a:stretch>
        </p:blipFill>
        <p:spPr bwMode="auto">
          <a:xfrm>
            <a:off x="0" y="1588"/>
            <a:ext cx="9144000" cy="6853237"/>
          </a:xfrm>
          <a:prstGeom prst="rect">
            <a:avLst/>
          </a:prstGeom>
          <a:noFill/>
          <a:ln w="9525">
            <a:noFill/>
            <a:miter lim="800000"/>
            <a:headEnd/>
            <a:tailEnd/>
          </a:ln>
        </p:spPr>
      </p:pic>
      <p:sp>
        <p:nvSpPr>
          <p:cNvPr id="2051" name="Rectangle 2"/>
          <p:cNvSpPr>
            <a:spLocks noGrp="1" noChangeArrowheads="1"/>
          </p:cNvSpPr>
          <p:nvPr>
            <p:ph type="title"/>
          </p:nvPr>
        </p:nvSpPr>
        <p:spPr bwMode="auto">
          <a:xfrm>
            <a:off x="685800" y="304800"/>
            <a:ext cx="7772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Rectangle 3"/>
          <p:cNvSpPr>
            <a:spLocks noGrp="1" noChangeArrowheads="1"/>
          </p:cNvSpPr>
          <p:nvPr>
            <p:ph type="body" idx="1"/>
          </p:nvPr>
        </p:nvSpPr>
        <p:spPr bwMode="auto">
          <a:xfrm>
            <a:off x="685800" y="1600200"/>
            <a:ext cx="77724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chemeClr val="folHlink"/>
                </a:solidFill>
                <a:ea typeface="+mn-ea"/>
              </a:defRPr>
            </a:lvl1pPr>
          </a:lstStyle>
          <a:p>
            <a:pPr>
              <a:defRPr/>
            </a:pPr>
            <a:fld id="{D650236F-B70D-41DD-8F69-8A970DEA9BA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19"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Lst>
  <p:hf hdr="0" ftr="0" dt="0"/>
  <p:txStyles>
    <p:titleStyle>
      <a:lvl1pPr algn="l" rtl="0" eaLnBrk="0" fontAlgn="base" hangingPunct="0">
        <a:spcBef>
          <a:spcPct val="0"/>
        </a:spcBef>
        <a:spcAft>
          <a:spcPct val="0"/>
        </a:spcAft>
        <a:defRPr sz="3800" b="1">
          <a:solidFill>
            <a:srgbClr val="A2BC36"/>
          </a:solidFill>
          <a:latin typeface="+mj-lt"/>
          <a:ea typeface="+mj-ea"/>
          <a:cs typeface="+mj-cs"/>
        </a:defRPr>
      </a:lvl1pPr>
      <a:lvl2pPr algn="l" rtl="0" eaLnBrk="0" fontAlgn="base" hangingPunct="0">
        <a:spcBef>
          <a:spcPct val="0"/>
        </a:spcBef>
        <a:spcAft>
          <a:spcPct val="0"/>
        </a:spcAft>
        <a:defRPr sz="3800" b="1">
          <a:solidFill>
            <a:srgbClr val="A2BC36"/>
          </a:solidFill>
          <a:latin typeface="Arial" pitchFamily="34" charset="0"/>
          <a:ea typeface="ヒラギノ角ゴ Pro W3" pitchFamily="1" charset="-128"/>
        </a:defRPr>
      </a:lvl2pPr>
      <a:lvl3pPr algn="l" rtl="0" eaLnBrk="0" fontAlgn="base" hangingPunct="0">
        <a:spcBef>
          <a:spcPct val="0"/>
        </a:spcBef>
        <a:spcAft>
          <a:spcPct val="0"/>
        </a:spcAft>
        <a:defRPr sz="3800" b="1">
          <a:solidFill>
            <a:srgbClr val="A2BC36"/>
          </a:solidFill>
          <a:latin typeface="Arial" pitchFamily="34" charset="0"/>
          <a:ea typeface="ヒラギノ角ゴ Pro W3" pitchFamily="1" charset="-128"/>
        </a:defRPr>
      </a:lvl3pPr>
      <a:lvl4pPr algn="l" rtl="0" eaLnBrk="0" fontAlgn="base" hangingPunct="0">
        <a:spcBef>
          <a:spcPct val="0"/>
        </a:spcBef>
        <a:spcAft>
          <a:spcPct val="0"/>
        </a:spcAft>
        <a:defRPr sz="3800" b="1">
          <a:solidFill>
            <a:srgbClr val="A2BC36"/>
          </a:solidFill>
          <a:latin typeface="Arial" pitchFamily="34" charset="0"/>
          <a:ea typeface="ヒラギノ角ゴ Pro W3" pitchFamily="1" charset="-128"/>
        </a:defRPr>
      </a:lvl4pPr>
      <a:lvl5pPr algn="l" rtl="0" eaLnBrk="0" fontAlgn="base" hangingPunct="0">
        <a:spcBef>
          <a:spcPct val="0"/>
        </a:spcBef>
        <a:spcAft>
          <a:spcPct val="0"/>
        </a:spcAft>
        <a:defRPr sz="3800" b="1">
          <a:solidFill>
            <a:srgbClr val="A2BC36"/>
          </a:solidFill>
          <a:latin typeface="Arial" pitchFamily="34" charset="0"/>
          <a:ea typeface="ヒラギノ角ゴ Pro W3" pitchFamily="1" charset="-128"/>
        </a:defRPr>
      </a:lvl5pPr>
      <a:lvl6pPr marL="457200" algn="l" rtl="0" eaLnBrk="1" fontAlgn="base" hangingPunct="1">
        <a:spcBef>
          <a:spcPct val="0"/>
        </a:spcBef>
        <a:spcAft>
          <a:spcPct val="0"/>
        </a:spcAft>
        <a:defRPr sz="3800" b="1">
          <a:solidFill>
            <a:srgbClr val="A2BC36"/>
          </a:solidFill>
          <a:latin typeface="Arial" pitchFamily="34" charset="0"/>
          <a:ea typeface="ヒラギノ角ゴ Pro W3" pitchFamily="1" charset="-128"/>
        </a:defRPr>
      </a:lvl6pPr>
      <a:lvl7pPr marL="914400" algn="l" rtl="0" eaLnBrk="1" fontAlgn="base" hangingPunct="1">
        <a:spcBef>
          <a:spcPct val="0"/>
        </a:spcBef>
        <a:spcAft>
          <a:spcPct val="0"/>
        </a:spcAft>
        <a:defRPr sz="3800" b="1">
          <a:solidFill>
            <a:srgbClr val="A2BC36"/>
          </a:solidFill>
          <a:latin typeface="Arial" pitchFamily="34" charset="0"/>
          <a:ea typeface="ヒラギノ角ゴ Pro W3" pitchFamily="1" charset="-128"/>
        </a:defRPr>
      </a:lvl7pPr>
      <a:lvl8pPr marL="1371600" algn="l" rtl="0" eaLnBrk="1" fontAlgn="base" hangingPunct="1">
        <a:spcBef>
          <a:spcPct val="0"/>
        </a:spcBef>
        <a:spcAft>
          <a:spcPct val="0"/>
        </a:spcAft>
        <a:defRPr sz="3800" b="1">
          <a:solidFill>
            <a:srgbClr val="A2BC36"/>
          </a:solidFill>
          <a:latin typeface="Arial" pitchFamily="34" charset="0"/>
          <a:ea typeface="ヒラギノ角ゴ Pro W3" pitchFamily="1" charset="-128"/>
        </a:defRPr>
      </a:lvl8pPr>
      <a:lvl9pPr marL="1828800" algn="l" rtl="0" eaLnBrk="1" fontAlgn="base" hangingPunct="1">
        <a:spcBef>
          <a:spcPct val="0"/>
        </a:spcBef>
        <a:spcAft>
          <a:spcPct val="0"/>
        </a:spcAft>
        <a:defRPr sz="3800" b="1">
          <a:solidFill>
            <a:srgbClr val="A2BC36"/>
          </a:solidFill>
          <a:latin typeface="Arial" pitchFamily="34" charset="0"/>
          <a:ea typeface="ヒラギノ角ゴ Pro W3" pitchFamily="1" charset="-128"/>
        </a:defRPr>
      </a:lvl9pPr>
    </p:titleStyle>
    <p:bodyStyle>
      <a:lvl1pPr marL="342900" indent="-342900" algn="l" rtl="0" eaLnBrk="0" fontAlgn="base" hangingPunct="0">
        <a:spcBef>
          <a:spcPct val="20000"/>
        </a:spcBef>
        <a:spcAft>
          <a:spcPct val="0"/>
        </a:spcAft>
        <a:buChar char="•"/>
        <a:defRPr sz="3000">
          <a:solidFill>
            <a:srgbClr val="0D4376"/>
          </a:solidFill>
          <a:latin typeface="+mn-lt"/>
          <a:ea typeface="+mn-ea"/>
          <a:cs typeface="+mn-cs"/>
        </a:defRPr>
      </a:lvl1pPr>
      <a:lvl2pPr marL="742950" indent="-285750" algn="l" rtl="0" eaLnBrk="0" fontAlgn="base" hangingPunct="0">
        <a:spcBef>
          <a:spcPct val="20000"/>
        </a:spcBef>
        <a:spcAft>
          <a:spcPct val="0"/>
        </a:spcAft>
        <a:buChar char="–"/>
        <a:defRPr sz="2800">
          <a:solidFill>
            <a:srgbClr val="0D4376"/>
          </a:solidFill>
          <a:latin typeface="+mn-lt"/>
          <a:ea typeface="+mn-ea"/>
        </a:defRPr>
      </a:lvl2pPr>
      <a:lvl3pPr marL="1143000" indent="-228600" algn="l" rtl="0" eaLnBrk="0" fontAlgn="base" hangingPunct="0">
        <a:spcBef>
          <a:spcPct val="20000"/>
        </a:spcBef>
        <a:spcAft>
          <a:spcPct val="0"/>
        </a:spcAft>
        <a:buChar char="•"/>
        <a:defRPr sz="2400">
          <a:solidFill>
            <a:srgbClr val="0D4376"/>
          </a:solidFill>
          <a:latin typeface="+mn-lt"/>
          <a:ea typeface="+mn-ea"/>
        </a:defRPr>
      </a:lvl3pPr>
      <a:lvl4pPr marL="1600200" indent="-228600" algn="l" rtl="0" eaLnBrk="0" fontAlgn="base" hangingPunct="0">
        <a:spcBef>
          <a:spcPct val="20000"/>
        </a:spcBef>
        <a:spcAft>
          <a:spcPct val="0"/>
        </a:spcAft>
        <a:buChar char="–"/>
        <a:defRPr sz="2000">
          <a:solidFill>
            <a:srgbClr val="0D4376"/>
          </a:solidFill>
          <a:latin typeface="+mn-lt"/>
          <a:ea typeface="+mn-ea"/>
        </a:defRPr>
      </a:lvl4pPr>
      <a:lvl5pPr marL="2057400" indent="-228600" algn="l" rtl="0" eaLnBrk="0" fontAlgn="base" hangingPunct="0">
        <a:spcBef>
          <a:spcPct val="20000"/>
        </a:spcBef>
        <a:spcAft>
          <a:spcPct val="0"/>
        </a:spcAft>
        <a:buChar char="»"/>
        <a:defRPr sz="2000">
          <a:solidFill>
            <a:srgbClr val="0D4376"/>
          </a:solidFill>
          <a:latin typeface="+mn-lt"/>
          <a:ea typeface="+mn-ea"/>
        </a:defRPr>
      </a:lvl5pPr>
      <a:lvl6pPr marL="2514600" indent="-228600" algn="l" rtl="0" eaLnBrk="1" fontAlgn="base" hangingPunct="1">
        <a:spcBef>
          <a:spcPct val="20000"/>
        </a:spcBef>
        <a:spcAft>
          <a:spcPct val="0"/>
        </a:spcAft>
        <a:buChar char="»"/>
        <a:defRPr sz="2000">
          <a:solidFill>
            <a:srgbClr val="0D4376"/>
          </a:solidFill>
          <a:latin typeface="+mn-lt"/>
          <a:ea typeface="+mn-ea"/>
        </a:defRPr>
      </a:lvl6pPr>
      <a:lvl7pPr marL="2971800" indent="-228600" algn="l" rtl="0" eaLnBrk="1" fontAlgn="base" hangingPunct="1">
        <a:spcBef>
          <a:spcPct val="20000"/>
        </a:spcBef>
        <a:spcAft>
          <a:spcPct val="0"/>
        </a:spcAft>
        <a:buChar char="»"/>
        <a:defRPr sz="2000">
          <a:solidFill>
            <a:srgbClr val="0D4376"/>
          </a:solidFill>
          <a:latin typeface="+mn-lt"/>
          <a:ea typeface="+mn-ea"/>
        </a:defRPr>
      </a:lvl7pPr>
      <a:lvl8pPr marL="3429000" indent="-228600" algn="l" rtl="0" eaLnBrk="1" fontAlgn="base" hangingPunct="1">
        <a:spcBef>
          <a:spcPct val="20000"/>
        </a:spcBef>
        <a:spcAft>
          <a:spcPct val="0"/>
        </a:spcAft>
        <a:buChar char="»"/>
        <a:defRPr sz="2000">
          <a:solidFill>
            <a:srgbClr val="0D4376"/>
          </a:solidFill>
          <a:latin typeface="+mn-lt"/>
          <a:ea typeface="+mn-ea"/>
        </a:defRPr>
      </a:lvl8pPr>
      <a:lvl9pPr marL="3886200" indent="-228600" algn="l" rtl="0" eaLnBrk="1" fontAlgn="base" hangingPunct="1">
        <a:spcBef>
          <a:spcPct val="20000"/>
        </a:spcBef>
        <a:spcAft>
          <a:spcPct val="0"/>
        </a:spcAft>
        <a:buChar char="»"/>
        <a:defRPr sz="2000">
          <a:solidFill>
            <a:srgbClr val="0D4376"/>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hyperlink" Target="http://garnerresources.pbworks.com/"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garnerresources.pbworks.com/"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hyperlink" Target="https://mxweb.media-x.com/home/ncval/demo/"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ncpublicschools.org/profdev/directory"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ncpublicschools.org/profdev/training" TargetMode="External"/><Relationship Id="rId5" Type="http://schemas.openxmlformats.org/officeDocument/2006/relationships/hyperlink" Target="mailto:cmckinney@dpi.state.nc.us" TargetMode="External"/><Relationship Id="rId4" Type="http://schemas.openxmlformats.org/officeDocument/2006/relationships/hyperlink" Target="mailto:lmaxfield@mcrel.or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ctrTitle"/>
          </p:nvPr>
        </p:nvSpPr>
        <p:spPr>
          <a:xfrm>
            <a:off x="0" y="2286000"/>
            <a:ext cx="9144000" cy="1143000"/>
          </a:xfrm>
        </p:spPr>
        <p:txBody>
          <a:bodyPr/>
          <a:lstStyle/>
          <a:p>
            <a:pPr eaLnBrk="1" hangingPunct="1"/>
            <a:r>
              <a:rPr lang="en-US" dirty="0" smtClean="0"/>
              <a:t>NC Educator Evaluation System </a:t>
            </a:r>
            <a:br>
              <a:rPr lang="en-US" dirty="0" smtClean="0"/>
            </a:br>
            <a:r>
              <a:rPr lang="en-US" dirty="0" smtClean="0"/>
              <a:t> Online Tool</a:t>
            </a:r>
          </a:p>
        </p:txBody>
      </p:sp>
      <p:sp>
        <p:nvSpPr>
          <p:cNvPr id="4" name="Subtitle 3"/>
          <p:cNvSpPr>
            <a:spLocks noGrp="1"/>
          </p:cNvSpPr>
          <p:nvPr>
            <p:ph type="subTitle" idx="1"/>
          </p:nvPr>
        </p:nvSpPr>
        <p:spPr/>
        <p:txBody>
          <a:bodyPr/>
          <a:lstStyle/>
          <a:p>
            <a:r>
              <a:rPr lang="en-US" dirty="0" smtClean="0"/>
              <a:t>Jessica Garner</a:t>
            </a:r>
          </a:p>
          <a:p>
            <a:r>
              <a:rPr lang="en-US" dirty="0" smtClean="0"/>
              <a:t>Professional Development Lead</a:t>
            </a:r>
          </a:p>
          <a:p>
            <a:r>
              <a:rPr lang="en-US" dirty="0" smtClean="0"/>
              <a:t>Region 6</a:t>
            </a:r>
            <a:endParaRPr lang="en-US" dirty="0"/>
          </a:p>
        </p:txBody>
      </p:sp>
      <p:sp>
        <p:nvSpPr>
          <p:cNvPr id="5" name="Slide Number Placeholder 4"/>
          <p:cNvSpPr>
            <a:spLocks noGrp="1"/>
          </p:cNvSpPr>
          <p:nvPr>
            <p:ph type="sldNum" sz="quarter" idx="10"/>
          </p:nvPr>
        </p:nvSpPr>
        <p:spPr/>
        <p:txBody>
          <a:bodyPr/>
          <a:lstStyle/>
          <a:p>
            <a:pPr>
              <a:defRPr/>
            </a:pPr>
            <a:fld id="{24767360-D185-44A1-AEE1-8A166256FEC5}" type="slidenum">
              <a:rPr lang="en-US" smtClean="0"/>
              <a:pPr>
                <a:defRPr/>
              </a:pPr>
              <a:t>1</a:t>
            </a:fld>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3"/>
          <p:cNvSpPr txBox="1">
            <a:spLocks/>
          </p:cNvSpPr>
          <p:nvPr/>
        </p:nvSpPr>
        <p:spPr>
          <a:xfrm>
            <a:off x="457200" y="304800"/>
            <a:ext cx="8229600" cy="655638"/>
          </a:xfrm>
          <a:prstGeom prst="rect">
            <a:avLst/>
          </a:prstGeom>
        </p:spPr>
        <p:txBody>
          <a:bodyPr/>
          <a:lstStyle/>
          <a:p>
            <a:pPr algn="ctr">
              <a:defRPr/>
            </a:pPr>
            <a:r>
              <a:rPr lang="en-US" sz="3800" b="1" kern="0" dirty="0">
                <a:latin typeface="+mj-lt"/>
                <a:ea typeface="+mj-ea"/>
                <a:cs typeface="+mj-cs"/>
              </a:rPr>
              <a:t>Teacher Evaluation Process</a:t>
            </a:r>
          </a:p>
        </p:txBody>
      </p:sp>
      <p:sp>
        <p:nvSpPr>
          <p:cNvPr id="23" name="Slide Number Placeholder 22"/>
          <p:cNvSpPr>
            <a:spLocks noGrp="1"/>
          </p:cNvSpPr>
          <p:nvPr>
            <p:ph type="sldNum" sz="quarter" idx="10"/>
          </p:nvPr>
        </p:nvSpPr>
        <p:spPr/>
        <p:txBody>
          <a:bodyPr/>
          <a:lstStyle/>
          <a:p>
            <a:pPr>
              <a:defRPr/>
            </a:pPr>
            <a:fld id="{A5668939-FE88-45C5-9603-890A26B4DC58}" type="slidenum">
              <a:rPr lang="en-US" smtClean="0"/>
              <a:pPr>
                <a:defRPr/>
              </a:pPr>
              <a:t>10</a:t>
            </a:fld>
            <a:endParaRPr lang="en-US" dirty="0"/>
          </a:p>
        </p:txBody>
      </p:sp>
      <p:grpSp>
        <p:nvGrpSpPr>
          <p:cNvPr id="24" name="Group 21"/>
          <p:cNvGrpSpPr>
            <a:grpSpLocks/>
          </p:cNvGrpSpPr>
          <p:nvPr/>
        </p:nvGrpSpPr>
        <p:grpSpPr bwMode="auto">
          <a:xfrm>
            <a:off x="1828800" y="1066800"/>
            <a:ext cx="5151438" cy="4876800"/>
            <a:chOff x="2994025" y="1957388"/>
            <a:chExt cx="3148013" cy="3148012"/>
          </a:xfrm>
        </p:grpSpPr>
        <p:grpSp>
          <p:nvGrpSpPr>
            <p:cNvPr id="25" name="Group 7"/>
            <p:cNvGrpSpPr>
              <a:grpSpLocks/>
            </p:cNvGrpSpPr>
            <p:nvPr/>
          </p:nvGrpSpPr>
          <p:grpSpPr bwMode="auto">
            <a:xfrm>
              <a:off x="2994025" y="1957388"/>
              <a:ext cx="1538597" cy="1538141"/>
              <a:chOff x="788326" y="445426"/>
              <a:chExt cx="1538655" cy="1538199"/>
            </a:xfrm>
          </p:grpSpPr>
          <p:sp>
            <p:nvSpPr>
              <p:cNvPr id="37" name="Pie 36"/>
              <p:cNvSpPr/>
              <p:nvPr/>
            </p:nvSpPr>
            <p:spPr>
              <a:xfrm>
                <a:off x="788326" y="445426"/>
                <a:ext cx="1538655" cy="1538198"/>
              </a:xfrm>
              <a:prstGeom prst="pieWedge">
                <a:avLst/>
              </a:prstGeom>
              <a:solidFill>
                <a:srgbClr val="00B050"/>
              </a:solidFill>
              <a:scene3d>
                <a:camera prst="orthographicFront"/>
                <a:lightRig rig="threePt" dir="t"/>
              </a:scene3d>
              <a:sp3d>
                <a:bevelT w="101600" prst="rible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8" name="Pie 12"/>
              <p:cNvSpPr/>
              <p:nvPr/>
            </p:nvSpPr>
            <p:spPr>
              <a:xfrm>
                <a:off x="918326" y="633986"/>
                <a:ext cx="1408655" cy="1349639"/>
              </a:xfrm>
              <a:prstGeom prst="rect">
                <a:avLst/>
              </a:prstGeom>
              <a:scene3d>
                <a:camera prst="orthographicFront"/>
                <a:lightRig rig="threePt" dir="t"/>
              </a:scene3d>
              <a:sp3d>
                <a:bevelT w="101600" prst="riblet"/>
              </a:sp3d>
            </p:spPr>
            <p:style>
              <a:lnRef idx="0">
                <a:scrgbClr r="0" g="0" b="0"/>
              </a:lnRef>
              <a:fillRef idx="0">
                <a:scrgbClr r="0" g="0" b="0"/>
              </a:fillRef>
              <a:effectRef idx="0">
                <a:scrgbClr r="0" g="0" b="0"/>
              </a:effectRef>
              <a:fontRef idx="minor">
                <a:schemeClr val="lt1"/>
              </a:fontRef>
            </p:style>
            <p:txBody>
              <a:bodyPr lIns="71120" tIns="71120" rIns="71120" bIns="71120" spcCol="1270" anchor="ctr"/>
              <a:lstStyle/>
              <a:p>
                <a:pPr algn="ctr" defTabSz="444500">
                  <a:lnSpc>
                    <a:spcPct val="90000"/>
                  </a:lnSpc>
                  <a:spcAft>
                    <a:spcPct val="35000"/>
                  </a:spcAft>
                  <a:defRPr/>
                </a:pPr>
                <a:r>
                  <a:rPr lang="en-US" sz="1600" b="1" dirty="0"/>
                  <a:t>STEP 1:</a:t>
                </a:r>
              </a:p>
              <a:p>
                <a:pPr algn="ctr" defTabSz="444500">
                  <a:lnSpc>
                    <a:spcPct val="90000"/>
                  </a:lnSpc>
                  <a:spcAft>
                    <a:spcPct val="35000"/>
                  </a:spcAft>
                  <a:defRPr/>
                </a:pPr>
                <a:r>
                  <a:rPr lang="en-US" sz="1600" b="1" dirty="0"/>
                  <a:t>Training and Orientation</a:t>
                </a:r>
              </a:p>
            </p:txBody>
          </p:sp>
        </p:grpSp>
        <p:grpSp>
          <p:nvGrpSpPr>
            <p:cNvPr id="26" name="Group 8"/>
            <p:cNvGrpSpPr>
              <a:grpSpLocks/>
            </p:cNvGrpSpPr>
            <p:nvPr/>
          </p:nvGrpSpPr>
          <p:grpSpPr bwMode="auto">
            <a:xfrm>
              <a:off x="4603441" y="1957388"/>
              <a:ext cx="1538597" cy="1538141"/>
              <a:chOff x="2397418" y="445426"/>
              <a:chExt cx="1538654" cy="1538199"/>
            </a:xfrm>
          </p:grpSpPr>
          <p:sp>
            <p:nvSpPr>
              <p:cNvPr id="35" name="Pie 34"/>
              <p:cNvSpPr/>
              <p:nvPr/>
            </p:nvSpPr>
            <p:spPr>
              <a:xfrm rot="5400000">
                <a:off x="2397646" y="445198"/>
                <a:ext cx="1538198" cy="1538654"/>
              </a:xfrm>
              <a:prstGeom prst="pieWedge">
                <a:avLst/>
              </a:prstGeom>
              <a:solidFill>
                <a:srgbClr val="7030A0"/>
              </a:solidFill>
              <a:scene3d>
                <a:camera prst="orthographicFront"/>
                <a:lightRig rig="threePt" dir="t"/>
              </a:scene3d>
              <a:sp3d>
                <a:bevelT w="101600" prst="rible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6" name="Pie 14"/>
              <p:cNvSpPr/>
              <p:nvPr/>
            </p:nvSpPr>
            <p:spPr>
              <a:xfrm>
                <a:off x="2397418" y="633986"/>
                <a:ext cx="1339774" cy="1349639"/>
              </a:xfrm>
              <a:prstGeom prst="rect">
                <a:avLst/>
              </a:prstGeom>
              <a:scene3d>
                <a:camera prst="orthographicFront"/>
                <a:lightRig rig="threePt" dir="t"/>
              </a:scene3d>
              <a:sp3d>
                <a:bevelT w="101600" prst="riblet"/>
              </a:sp3d>
            </p:spPr>
            <p:style>
              <a:lnRef idx="0">
                <a:scrgbClr r="0" g="0" b="0"/>
              </a:lnRef>
              <a:fillRef idx="0">
                <a:scrgbClr r="0" g="0" b="0"/>
              </a:fillRef>
              <a:effectRef idx="0">
                <a:scrgbClr r="0" g="0" b="0"/>
              </a:effectRef>
              <a:fontRef idx="minor">
                <a:schemeClr val="lt1"/>
              </a:fontRef>
            </p:style>
            <p:txBody>
              <a:bodyPr lIns="71120" tIns="71120" rIns="71120" bIns="71120" spcCol="1270" anchor="ctr"/>
              <a:lstStyle/>
              <a:p>
                <a:pPr algn="ctr" defTabSz="444500">
                  <a:lnSpc>
                    <a:spcPct val="90000"/>
                  </a:lnSpc>
                  <a:spcAft>
                    <a:spcPct val="35000"/>
                  </a:spcAft>
                  <a:defRPr/>
                </a:pPr>
                <a:r>
                  <a:rPr lang="en-US" sz="1600" b="1" dirty="0"/>
                  <a:t>STEP 2:</a:t>
                </a:r>
              </a:p>
              <a:p>
                <a:pPr algn="ctr" defTabSz="444500">
                  <a:lnSpc>
                    <a:spcPct val="90000"/>
                  </a:lnSpc>
                  <a:spcAft>
                    <a:spcPct val="35000"/>
                  </a:spcAft>
                  <a:defRPr/>
                </a:pPr>
                <a:r>
                  <a:rPr lang="en-US" sz="1600" b="1" dirty="0"/>
                  <a:t>Self-Assessment, Goal Setting and Pre-Conference</a:t>
                </a:r>
              </a:p>
            </p:txBody>
          </p:sp>
        </p:grpSp>
        <p:grpSp>
          <p:nvGrpSpPr>
            <p:cNvPr id="27" name="Group 9"/>
            <p:cNvGrpSpPr>
              <a:grpSpLocks/>
            </p:cNvGrpSpPr>
            <p:nvPr/>
          </p:nvGrpSpPr>
          <p:grpSpPr bwMode="auto">
            <a:xfrm>
              <a:off x="4603441" y="3567260"/>
              <a:ext cx="1538597" cy="1538140"/>
              <a:chOff x="2397418" y="2054974"/>
              <a:chExt cx="1538654" cy="1538198"/>
            </a:xfrm>
          </p:grpSpPr>
          <p:sp>
            <p:nvSpPr>
              <p:cNvPr id="33" name="Pie 32"/>
              <p:cNvSpPr/>
              <p:nvPr/>
            </p:nvSpPr>
            <p:spPr>
              <a:xfrm rot="10800000">
                <a:off x="2397418" y="2054974"/>
                <a:ext cx="1538654" cy="1538198"/>
              </a:xfrm>
              <a:prstGeom prst="pieWedge">
                <a:avLst/>
              </a:prstGeom>
              <a:solidFill>
                <a:srgbClr val="C00000"/>
              </a:solidFill>
              <a:scene3d>
                <a:camera prst="orthographicFront"/>
                <a:lightRig rig="threePt" dir="t"/>
              </a:scene3d>
              <a:sp3d>
                <a:bevelT w="101600" prst="rible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4" name="Pie 16"/>
              <p:cNvSpPr/>
              <p:nvPr/>
            </p:nvSpPr>
            <p:spPr>
              <a:xfrm>
                <a:off x="2397418" y="2054974"/>
                <a:ext cx="1416416" cy="1321969"/>
              </a:xfrm>
              <a:prstGeom prst="rect">
                <a:avLst/>
              </a:prstGeom>
              <a:scene3d>
                <a:camera prst="orthographicFront"/>
                <a:lightRig rig="threePt" dir="t"/>
              </a:scene3d>
              <a:sp3d>
                <a:bevelT w="101600" prst="riblet"/>
              </a:sp3d>
            </p:spPr>
            <p:style>
              <a:lnRef idx="0">
                <a:scrgbClr r="0" g="0" b="0"/>
              </a:lnRef>
              <a:fillRef idx="0">
                <a:scrgbClr r="0" g="0" b="0"/>
              </a:fillRef>
              <a:effectRef idx="0">
                <a:scrgbClr r="0" g="0" b="0"/>
              </a:effectRef>
              <a:fontRef idx="minor">
                <a:schemeClr val="lt1"/>
              </a:fontRef>
            </p:style>
            <p:txBody>
              <a:bodyPr lIns="71120" tIns="71120" rIns="71120" bIns="71120" spcCol="1270" anchor="ctr"/>
              <a:lstStyle/>
              <a:p>
                <a:pPr algn="ctr" defTabSz="444500">
                  <a:lnSpc>
                    <a:spcPct val="90000"/>
                  </a:lnSpc>
                  <a:spcAft>
                    <a:spcPct val="35000"/>
                  </a:spcAft>
                  <a:defRPr/>
                </a:pPr>
                <a:r>
                  <a:rPr lang="en-US" sz="1600" b="1" dirty="0"/>
                  <a:t>STEP 3:</a:t>
                </a:r>
              </a:p>
              <a:p>
                <a:pPr algn="ctr" defTabSz="444500">
                  <a:lnSpc>
                    <a:spcPct val="90000"/>
                  </a:lnSpc>
                  <a:spcAft>
                    <a:spcPct val="35000"/>
                  </a:spcAft>
                  <a:defRPr/>
                </a:pPr>
                <a:r>
                  <a:rPr lang="en-US" sz="1600" b="1" dirty="0"/>
                  <a:t>Observation Cycle</a:t>
                </a:r>
              </a:p>
              <a:p>
                <a:pPr algn="ctr" defTabSz="444500">
                  <a:lnSpc>
                    <a:spcPct val="90000"/>
                  </a:lnSpc>
                  <a:spcAft>
                    <a:spcPct val="35000"/>
                  </a:spcAft>
                  <a:defRPr/>
                </a:pPr>
                <a:r>
                  <a:rPr lang="en-US" sz="1600" b="1" dirty="0"/>
                  <a:t>(Administrative and Peer)</a:t>
                </a:r>
              </a:p>
            </p:txBody>
          </p:sp>
        </p:grpSp>
        <p:grpSp>
          <p:nvGrpSpPr>
            <p:cNvPr id="28" name="Group 10"/>
            <p:cNvGrpSpPr>
              <a:grpSpLocks/>
            </p:cNvGrpSpPr>
            <p:nvPr/>
          </p:nvGrpSpPr>
          <p:grpSpPr bwMode="auto">
            <a:xfrm>
              <a:off x="2994025" y="3567260"/>
              <a:ext cx="1538597" cy="1538140"/>
              <a:chOff x="788326" y="2054974"/>
              <a:chExt cx="1538655" cy="1538198"/>
            </a:xfrm>
          </p:grpSpPr>
          <p:sp>
            <p:nvSpPr>
              <p:cNvPr id="31" name="Pie 30"/>
              <p:cNvSpPr/>
              <p:nvPr/>
            </p:nvSpPr>
            <p:spPr>
              <a:xfrm rot="16200000">
                <a:off x="788555" y="2054745"/>
                <a:ext cx="1538198" cy="1538655"/>
              </a:xfrm>
              <a:prstGeom prst="pieWedge">
                <a:avLst/>
              </a:prstGeom>
              <a:solidFill>
                <a:srgbClr val="4F81BD"/>
              </a:solidFill>
              <a:scene3d>
                <a:camera prst="orthographicFront"/>
                <a:lightRig rig="threePt" dir="t"/>
              </a:scene3d>
              <a:sp3d>
                <a:bevelT w="101600" prst="rible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2" name="Pie 18"/>
              <p:cNvSpPr/>
              <p:nvPr/>
            </p:nvSpPr>
            <p:spPr>
              <a:xfrm>
                <a:off x="1147281" y="2054974"/>
                <a:ext cx="1179700" cy="1246135"/>
              </a:xfrm>
              <a:prstGeom prst="rect">
                <a:avLst/>
              </a:prstGeom>
              <a:scene3d>
                <a:camera prst="orthographicFront"/>
                <a:lightRig rig="threePt" dir="t"/>
              </a:scene3d>
              <a:sp3d>
                <a:bevelT w="101600" prst="riblet"/>
              </a:sp3d>
            </p:spPr>
            <p:style>
              <a:lnRef idx="0">
                <a:scrgbClr r="0" g="0" b="0"/>
              </a:lnRef>
              <a:fillRef idx="0">
                <a:scrgbClr r="0" g="0" b="0"/>
              </a:fillRef>
              <a:effectRef idx="0">
                <a:scrgbClr r="0" g="0" b="0"/>
              </a:effectRef>
              <a:fontRef idx="minor">
                <a:schemeClr val="lt1"/>
              </a:fontRef>
            </p:style>
            <p:txBody>
              <a:bodyPr lIns="71120" tIns="71120" rIns="71120" bIns="71120" spcCol="1270" anchor="ctr"/>
              <a:lstStyle/>
              <a:p>
                <a:pPr algn="ctr" defTabSz="444500">
                  <a:lnSpc>
                    <a:spcPct val="90000"/>
                  </a:lnSpc>
                  <a:spcAft>
                    <a:spcPct val="35000"/>
                  </a:spcAft>
                  <a:defRPr/>
                </a:pPr>
                <a:r>
                  <a:rPr lang="en-US" sz="1600" b="1" dirty="0"/>
                  <a:t>STEP 4: </a:t>
                </a:r>
              </a:p>
              <a:p>
                <a:pPr algn="ctr" defTabSz="444500">
                  <a:lnSpc>
                    <a:spcPct val="90000"/>
                  </a:lnSpc>
                  <a:spcAft>
                    <a:spcPct val="35000"/>
                  </a:spcAft>
                  <a:defRPr/>
                </a:pPr>
                <a:r>
                  <a:rPr lang="en-US" sz="1600" b="1" dirty="0"/>
                  <a:t>Summary Evaluation and Goal Setting </a:t>
                </a:r>
              </a:p>
            </p:txBody>
          </p:sp>
        </p:grpSp>
        <p:sp>
          <p:nvSpPr>
            <p:cNvPr id="29" name="Circular Arrow 28"/>
            <p:cNvSpPr/>
            <p:nvPr/>
          </p:nvSpPr>
          <p:spPr>
            <a:xfrm>
              <a:off x="4301736" y="3211674"/>
              <a:ext cx="530651" cy="462160"/>
            </a:xfrm>
            <a:prstGeom prst="circularArrow">
              <a:avLst/>
            </a:prstGeom>
            <a:scene3d>
              <a:camera prst="orthographicFront"/>
              <a:lightRig rig="threePt" dir="t"/>
            </a:scene3d>
            <a:sp3d>
              <a:bevelT w="101600" prst="riblet"/>
            </a:sp3d>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30" name="Circular Arrow 29"/>
            <p:cNvSpPr/>
            <p:nvPr/>
          </p:nvSpPr>
          <p:spPr>
            <a:xfrm rot="10800000">
              <a:off x="4301736" y="3388955"/>
              <a:ext cx="530651" cy="462159"/>
            </a:xfrm>
            <a:prstGeom prst="circularArrow">
              <a:avLst/>
            </a:prstGeom>
            <a:scene3d>
              <a:camera prst="orthographicFront"/>
              <a:lightRig rig="threePt" dir="t"/>
            </a:scene3d>
            <a:sp3d>
              <a:bevelT w="101600" prst="riblet"/>
            </a:sp3d>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McRel</a:t>
            </a:r>
            <a:r>
              <a:rPr lang="en-US" dirty="0" smtClean="0"/>
              <a:t> Online Tool</a:t>
            </a:r>
            <a:endParaRPr lang="en-US" dirty="0"/>
          </a:p>
        </p:txBody>
      </p:sp>
      <p:sp>
        <p:nvSpPr>
          <p:cNvPr id="4" name="Slide Number Placeholder 3"/>
          <p:cNvSpPr>
            <a:spLocks noGrp="1"/>
          </p:cNvSpPr>
          <p:nvPr>
            <p:ph type="sldNum" sz="quarter" idx="10"/>
          </p:nvPr>
        </p:nvSpPr>
        <p:spPr/>
        <p:txBody>
          <a:bodyPr/>
          <a:lstStyle/>
          <a:p>
            <a:pPr>
              <a:defRPr/>
            </a:pPr>
            <a:fld id="{91703D8A-4F59-4DF5-B3BB-135435B585C9}" type="slidenum">
              <a:rPr lang="en-US" smtClean="0"/>
              <a:pPr>
                <a:defRPr/>
              </a:pPr>
              <a:t>11</a:t>
            </a:fld>
            <a:endParaRPr lang="en-US" dirty="0"/>
          </a:p>
        </p:txBody>
      </p:sp>
      <p:pic>
        <p:nvPicPr>
          <p:cNvPr id="60418" name="Picture 2"/>
          <p:cNvPicPr>
            <a:picLocks noChangeAspect="1" noChangeArrowheads="1"/>
          </p:cNvPicPr>
          <p:nvPr/>
        </p:nvPicPr>
        <p:blipFill>
          <a:blip r:embed="rId3" cstate="print"/>
          <a:srcRect/>
          <a:stretch>
            <a:fillRect/>
          </a:stretch>
        </p:blipFill>
        <p:spPr bwMode="auto">
          <a:xfrm>
            <a:off x="762000" y="1524000"/>
            <a:ext cx="5434012" cy="43498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Goals for today:</a:t>
            </a:r>
            <a:endParaRPr lang="en-US" dirty="0"/>
          </a:p>
        </p:txBody>
      </p:sp>
      <p:sp>
        <p:nvSpPr>
          <p:cNvPr id="4" name="Content Placeholder 3"/>
          <p:cNvSpPr>
            <a:spLocks noGrp="1"/>
          </p:cNvSpPr>
          <p:nvPr>
            <p:ph idx="1"/>
          </p:nvPr>
        </p:nvSpPr>
        <p:spPr/>
        <p:txBody>
          <a:bodyPr/>
          <a:lstStyle/>
          <a:p>
            <a:r>
              <a:rPr lang="en-US" dirty="0" smtClean="0"/>
              <a:t>Review:</a:t>
            </a:r>
          </a:p>
          <a:p>
            <a:pPr lvl="1"/>
            <a:r>
              <a:rPr lang="en-US" dirty="0" smtClean="0"/>
              <a:t>Add/work with teacher </a:t>
            </a:r>
            <a:r>
              <a:rPr lang="en-US" dirty="0" smtClean="0"/>
              <a:t>observations online</a:t>
            </a:r>
            <a:endParaRPr lang="en-US" dirty="0" smtClean="0"/>
          </a:p>
          <a:p>
            <a:r>
              <a:rPr lang="en-US" dirty="0" smtClean="0"/>
              <a:t>Show:</a:t>
            </a:r>
          </a:p>
          <a:p>
            <a:pPr lvl="1"/>
            <a:r>
              <a:rPr lang="en-US" dirty="0" smtClean="0"/>
              <a:t>Create a summative report for a </a:t>
            </a:r>
            <a:r>
              <a:rPr lang="en-US" dirty="0" smtClean="0"/>
              <a:t>teacher online</a:t>
            </a:r>
            <a:endParaRPr lang="en-US" dirty="0" smtClean="0"/>
          </a:p>
          <a:p>
            <a:pPr lvl="1"/>
            <a:r>
              <a:rPr lang="en-US" dirty="0" smtClean="0"/>
              <a:t>Create a principal/assistant principal </a:t>
            </a:r>
            <a:r>
              <a:rPr lang="en-US" dirty="0" smtClean="0"/>
              <a:t>self-evaluation online</a:t>
            </a:r>
            <a:endParaRPr lang="en-US" dirty="0" smtClean="0"/>
          </a:p>
          <a:p>
            <a:endParaRPr lang="en-US" dirty="0"/>
          </a:p>
        </p:txBody>
      </p:sp>
      <p:sp>
        <p:nvSpPr>
          <p:cNvPr id="2" name="Slide Number Placeholder 1"/>
          <p:cNvSpPr>
            <a:spLocks noGrp="1"/>
          </p:cNvSpPr>
          <p:nvPr>
            <p:ph type="sldNum" sz="quarter" idx="10"/>
          </p:nvPr>
        </p:nvSpPr>
        <p:spPr/>
        <p:txBody>
          <a:bodyPr/>
          <a:lstStyle/>
          <a:p>
            <a:pPr>
              <a:defRPr/>
            </a:pPr>
            <a:fld id="{CEF7C6C0-4620-4A8A-BFD0-545D89D938D5}" type="slidenum">
              <a:rPr lang="en-US" smtClean="0"/>
              <a:pPr>
                <a:defRPr/>
              </a:pPr>
              <a:t>12</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2D87EEA9-12E0-43C3-B97C-FDFF33AAE108}" type="slidenum">
              <a:rPr lang="en-US" smtClean="0"/>
              <a:pPr>
                <a:defRPr/>
              </a:pPr>
              <a:t>13</a:t>
            </a:fld>
            <a:endParaRPr lang="en-US" dirty="0"/>
          </a:p>
        </p:txBody>
      </p:sp>
      <p:sp>
        <p:nvSpPr>
          <p:cNvPr id="5" name="Title 1"/>
          <p:cNvSpPr txBox="1">
            <a:spLocks/>
          </p:cNvSpPr>
          <p:nvPr/>
        </p:nvSpPr>
        <p:spPr>
          <a:xfrm>
            <a:off x="685800" y="457200"/>
            <a:ext cx="8077200" cy="838200"/>
          </a:xfrm>
          <a:prstGeom prst="rect">
            <a:avLst/>
          </a:prstGeom>
        </p:spPr>
        <p:txBody>
          <a:bodyPr/>
          <a:lstStyle/>
          <a:p>
            <a:pPr eaLnBrk="0" hangingPunct="0">
              <a:defRPr/>
            </a:pPr>
            <a:endParaRPr lang="en-US" sz="3800" b="1" kern="0" dirty="0">
              <a:solidFill>
                <a:srgbClr val="A2BC36"/>
              </a:solidFill>
              <a:latin typeface="+mj-lt"/>
              <a:ea typeface="+mj-ea"/>
              <a:cs typeface="+mj-cs"/>
            </a:endParaRPr>
          </a:p>
        </p:txBody>
      </p:sp>
      <p:sp>
        <p:nvSpPr>
          <p:cNvPr id="8" name="Title 1"/>
          <p:cNvSpPr txBox="1">
            <a:spLocks/>
          </p:cNvSpPr>
          <p:nvPr/>
        </p:nvSpPr>
        <p:spPr>
          <a:xfrm>
            <a:off x="685800" y="304800"/>
            <a:ext cx="7924800" cy="1752600"/>
          </a:xfrm>
          <a:prstGeom prst="rect">
            <a:avLst/>
          </a:prstGeom>
        </p:spPr>
        <p:txBody>
          <a:bodyPr/>
          <a:lstStyle/>
          <a:p>
            <a:pPr algn="ctr" eaLnBrk="0" hangingPunct="0">
              <a:defRPr/>
            </a:pPr>
            <a:r>
              <a:rPr lang="en-US" sz="3800" b="1" kern="0" dirty="0">
                <a:solidFill>
                  <a:srgbClr val="A2BC36"/>
                </a:solidFill>
                <a:latin typeface="+mj-lt"/>
                <a:ea typeface="+mj-ea"/>
                <a:cs typeface="+mj-cs"/>
              </a:rPr>
              <a:t>Online Software Manual for the NCEES: Principal</a:t>
            </a:r>
          </a:p>
        </p:txBody>
      </p:sp>
      <p:pic>
        <p:nvPicPr>
          <p:cNvPr id="1030" name="Picture 4" descr="product_logo.png"/>
          <p:cNvPicPr>
            <a:picLocks noChangeAspect="1"/>
          </p:cNvPicPr>
          <p:nvPr/>
        </p:nvPicPr>
        <p:blipFill>
          <a:blip r:embed="rId3" cstate="print"/>
          <a:srcRect/>
          <a:stretch>
            <a:fillRect/>
          </a:stretch>
        </p:blipFill>
        <p:spPr bwMode="auto">
          <a:xfrm>
            <a:off x="3048000" y="3200400"/>
            <a:ext cx="3241675" cy="2667000"/>
          </a:xfrm>
          <a:prstGeom prst="rect">
            <a:avLst/>
          </a:prstGeom>
          <a:noFill/>
          <a:ln w="9525">
            <a:noFill/>
            <a:miter lim="800000"/>
            <a:headEnd/>
            <a:tailEnd/>
          </a:ln>
        </p:spPr>
      </p:pic>
      <p:sp>
        <p:nvSpPr>
          <p:cNvPr id="9" name="Rectangle 8"/>
          <p:cNvSpPr/>
          <p:nvPr/>
        </p:nvSpPr>
        <p:spPr>
          <a:xfrm>
            <a:off x="0" y="1905000"/>
            <a:ext cx="9144000" cy="646331"/>
          </a:xfrm>
          <a:prstGeom prst="rect">
            <a:avLst/>
          </a:prstGeom>
        </p:spPr>
        <p:txBody>
          <a:bodyPr wrap="square">
            <a:spAutoFit/>
          </a:bodyPr>
          <a:lstStyle/>
          <a:p>
            <a:pPr algn="ctr"/>
            <a:r>
              <a:rPr lang="en-US" sz="3600" dirty="0" smtClean="0">
                <a:hlinkClick r:id="rId4"/>
              </a:rPr>
              <a:t>http://GarnerResources.pbworks.com</a:t>
            </a:r>
            <a:r>
              <a:rPr lang="en-US" sz="3600" dirty="0" smtClean="0"/>
              <a:t> </a:t>
            </a:r>
            <a:endParaRPr lang="en-US" sz="3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a:hlinkClick r:id="rId3"/>
          </p:cNvPr>
          <p:cNvPicPr>
            <a:picLocks noChangeAspect="1" noChangeArrowheads="1"/>
          </p:cNvPicPr>
          <p:nvPr/>
        </p:nvPicPr>
        <p:blipFill>
          <a:blip r:embed="rId4" cstate="print"/>
          <a:srcRect/>
          <a:stretch>
            <a:fillRect/>
          </a:stretch>
        </p:blipFill>
        <p:spPr bwMode="auto">
          <a:xfrm>
            <a:off x="0" y="304800"/>
            <a:ext cx="9248776" cy="5295900"/>
          </a:xfrm>
          <a:prstGeom prst="rect">
            <a:avLst/>
          </a:prstGeom>
          <a:noFill/>
          <a:ln w="9525">
            <a:noFill/>
            <a:miter lim="800000"/>
            <a:headEnd/>
            <a:tailEnd/>
          </a:ln>
        </p:spPr>
      </p:pic>
      <p:sp>
        <p:nvSpPr>
          <p:cNvPr id="2" name="Slide Number Placeholder 1"/>
          <p:cNvSpPr>
            <a:spLocks noGrp="1"/>
          </p:cNvSpPr>
          <p:nvPr>
            <p:ph type="sldNum" sz="quarter" idx="10"/>
          </p:nvPr>
        </p:nvSpPr>
        <p:spPr/>
        <p:txBody>
          <a:bodyPr/>
          <a:lstStyle/>
          <a:p>
            <a:pPr>
              <a:defRPr/>
            </a:pPr>
            <a:fld id="{CEF7C6C0-4620-4A8A-BFD0-545D89D938D5}" type="slidenum">
              <a:rPr lang="en-US" smtClean="0"/>
              <a:pPr>
                <a:defRPr/>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Log in </a:t>
            </a:r>
            <a:endParaRPr lang="en-US" dirty="0"/>
          </a:p>
        </p:txBody>
      </p:sp>
      <p:sp>
        <p:nvSpPr>
          <p:cNvPr id="4" name="Content Placeholder 3"/>
          <p:cNvSpPr>
            <a:spLocks noGrp="1"/>
          </p:cNvSpPr>
          <p:nvPr>
            <p:ph idx="1"/>
          </p:nvPr>
        </p:nvSpPr>
        <p:spPr/>
        <p:txBody>
          <a:bodyPr/>
          <a:lstStyle/>
          <a:p>
            <a:r>
              <a:rPr lang="en-US" dirty="0" smtClean="0"/>
              <a:t>If you don’t have your username and password…use the demo site.</a:t>
            </a:r>
          </a:p>
          <a:p>
            <a:endParaRPr lang="en-US" dirty="0" smtClean="0"/>
          </a:p>
          <a:p>
            <a:pPr>
              <a:buNone/>
            </a:pPr>
            <a:r>
              <a:rPr lang="en-US" sz="2800" dirty="0" smtClean="0">
                <a:hlinkClick r:id="rId3"/>
              </a:rPr>
              <a:t>https://mxweb.media-x.com/home/ncval/demo/</a:t>
            </a:r>
            <a:r>
              <a:rPr lang="en-US" sz="2800" dirty="0" smtClean="0"/>
              <a:t> </a:t>
            </a:r>
          </a:p>
          <a:p>
            <a:pPr>
              <a:buNone/>
            </a:pPr>
            <a:endParaRPr lang="en-US" sz="2800" dirty="0" smtClean="0"/>
          </a:p>
          <a:p>
            <a:pPr>
              <a:buNone/>
            </a:pPr>
            <a:r>
              <a:rPr lang="en-US" sz="2800" dirty="0" smtClean="0"/>
              <a:t>Username: principaldemo1</a:t>
            </a:r>
          </a:p>
          <a:p>
            <a:pPr>
              <a:buNone/>
            </a:pPr>
            <a:r>
              <a:rPr lang="en-US" sz="2800" dirty="0" smtClean="0"/>
              <a:t>Password: 123456</a:t>
            </a:r>
            <a:endParaRPr lang="en-US" dirty="0"/>
          </a:p>
        </p:txBody>
      </p:sp>
      <p:sp>
        <p:nvSpPr>
          <p:cNvPr id="2" name="Slide Number Placeholder 1"/>
          <p:cNvSpPr>
            <a:spLocks noGrp="1"/>
          </p:cNvSpPr>
          <p:nvPr>
            <p:ph type="sldNum" sz="quarter" idx="10"/>
          </p:nvPr>
        </p:nvSpPr>
        <p:spPr/>
        <p:txBody>
          <a:bodyPr/>
          <a:lstStyle/>
          <a:p>
            <a:pPr>
              <a:defRPr/>
            </a:pPr>
            <a:fld id="{CEF7C6C0-4620-4A8A-BFD0-545D89D938D5}" type="slidenum">
              <a:rPr lang="en-US" smtClean="0"/>
              <a:pPr>
                <a:defRPr/>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91703D8A-4F59-4DF5-B3BB-135435B585C9}" type="slidenum">
              <a:rPr lang="en-US" smtClean="0"/>
              <a:pPr>
                <a:defRPr/>
              </a:pPr>
              <a:t>16</a:t>
            </a:fld>
            <a:endParaRPr lang="en-US" dirty="0"/>
          </a:p>
        </p:txBody>
      </p:sp>
      <p:pic>
        <p:nvPicPr>
          <p:cNvPr id="61442" name="Picture 2"/>
          <p:cNvPicPr>
            <a:picLocks noChangeAspect="1" noChangeArrowheads="1"/>
          </p:cNvPicPr>
          <p:nvPr/>
        </p:nvPicPr>
        <p:blipFill>
          <a:blip r:embed="rId2" cstate="print"/>
          <a:srcRect/>
          <a:stretch>
            <a:fillRect/>
          </a:stretch>
        </p:blipFill>
        <p:spPr bwMode="auto">
          <a:xfrm>
            <a:off x="228600" y="381000"/>
            <a:ext cx="8714846" cy="286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CEF7C6C0-4620-4A8A-BFD0-545D89D938D5}" type="slidenum">
              <a:rPr lang="en-US" smtClean="0"/>
              <a:pPr>
                <a:defRPr/>
              </a:pPr>
              <a:t>17</a:t>
            </a:fld>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1371600" y="457200"/>
            <a:ext cx="6477000" cy="436245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228600" y="152400"/>
            <a:ext cx="7772400" cy="990600"/>
          </a:xfrm>
        </p:spPr>
        <p:txBody>
          <a:bodyPr/>
          <a:lstStyle/>
          <a:p>
            <a:pPr algn="ctr" eaLnBrk="1" hangingPunct="1"/>
            <a:r>
              <a:rPr lang="en-US" dirty="0" smtClean="0"/>
              <a:t>Contact Information</a:t>
            </a:r>
          </a:p>
        </p:txBody>
      </p:sp>
      <p:sp>
        <p:nvSpPr>
          <p:cNvPr id="26627" name="Content Placeholder 2"/>
          <p:cNvSpPr>
            <a:spLocks noGrp="1"/>
          </p:cNvSpPr>
          <p:nvPr>
            <p:ph idx="1"/>
          </p:nvPr>
        </p:nvSpPr>
        <p:spPr>
          <a:xfrm>
            <a:off x="228600" y="1143000"/>
            <a:ext cx="8763000" cy="5029200"/>
          </a:xfrm>
        </p:spPr>
        <p:txBody>
          <a:bodyPr/>
          <a:lstStyle/>
          <a:p>
            <a:pPr eaLnBrk="1" hangingPunct="1"/>
            <a:r>
              <a:rPr lang="en-US" dirty="0" smtClean="0"/>
              <a:t>Questions about NC Educator Evaluation Tools?</a:t>
            </a:r>
          </a:p>
          <a:p>
            <a:pPr eaLnBrk="1" hangingPunct="1">
              <a:buFontTx/>
              <a:buNone/>
            </a:pPr>
            <a:r>
              <a:rPr lang="en-US" sz="2000" dirty="0" smtClean="0"/>
              <a:t>Contact PD Consultants @ </a:t>
            </a:r>
            <a:r>
              <a:rPr lang="en-US" sz="2000" dirty="0" smtClean="0">
                <a:hlinkClick r:id="rId3"/>
              </a:rPr>
              <a:t>www.ncpublicschools.org/profdev/directory</a:t>
            </a:r>
            <a:r>
              <a:rPr lang="en-US" sz="2000" dirty="0" smtClean="0"/>
              <a:t> </a:t>
            </a:r>
          </a:p>
          <a:p>
            <a:pPr eaLnBrk="1" hangingPunct="1">
              <a:buFontTx/>
              <a:buNone/>
            </a:pPr>
            <a:endParaRPr lang="en-US" sz="2000" dirty="0" smtClean="0"/>
          </a:p>
          <a:p>
            <a:pPr eaLnBrk="1" hangingPunct="1"/>
            <a:r>
              <a:rPr lang="en-US" dirty="0" smtClean="0"/>
              <a:t>Technical Support Questions?</a:t>
            </a:r>
          </a:p>
          <a:p>
            <a:pPr eaLnBrk="1" hangingPunct="1">
              <a:buFontTx/>
              <a:buNone/>
            </a:pPr>
            <a:r>
              <a:rPr lang="en-US" sz="2000" dirty="0" smtClean="0"/>
              <a:t>Contact Lisa </a:t>
            </a:r>
            <a:r>
              <a:rPr lang="en-US" sz="2000" dirty="0" err="1" smtClean="0"/>
              <a:t>Maxfield</a:t>
            </a:r>
            <a:r>
              <a:rPr lang="en-US" sz="2000" dirty="0" smtClean="0"/>
              <a:t>, </a:t>
            </a:r>
            <a:r>
              <a:rPr lang="en-US" sz="2000" dirty="0" err="1" smtClean="0"/>
              <a:t>McREL</a:t>
            </a:r>
            <a:r>
              <a:rPr lang="en-US" sz="2000" dirty="0" smtClean="0"/>
              <a:t> @ </a:t>
            </a:r>
            <a:r>
              <a:rPr lang="en-US" sz="2000" dirty="0" smtClean="0">
                <a:hlinkClick r:id="rId4"/>
              </a:rPr>
              <a:t>lmaxfield@mcrel.org</a:t>
            </a:r>
            <a:r>
              <a:rPr lang="en-US" sz="2000" dirty="0" smtClean="0"/>
              <a:t>  (303) 632-5561</a:t>
            </a:r>
          </a:p>
          <a:p>
            <a:pPr eaLnBrk="1" hangingPunct="1">
              <a:buFontTx/>
              <a:buNone/>
            </a:pPr>
            <a:endParaRPr lang="en-US" sz="2000" dirty="0" smtClean="0"/>
          </a:p>
          <a:p>
            <a:pPr eaLnBrk="1" hangingPunct="1"/>
            <a:r>
              <a:rPr lang="en-US" dirty="0" smtClean="0"/>
              <a:t>Questions about Standards?</a:t>
            </a:r>
          </a:p>
          <a:p>
            <a:pPr eaLnBrk="1" hangingPunct="1">
              <a:buFontTx/>
              <a:buNone/>
            </a:pPr>
            <a:r>
              <a:rPr lang="en-US" sz="2000" dirty="0" smtClean="0"/>
              <a:t>Contact the NCPTSC @ </a:t>
            </a:r>
            <a:r>
              <a:rPr lang="en-US" sz="2000" dirty="0" smtClean="0">
                <a:hlinkClick r:id="rId5"/>
              </a:rPr>
              <a:t>cmckinney@dpi.state.nc.us</a:t>
            </a:r>
            <a:r>
              <a:rPr lang="en-US" sz="2000" dirty="0" smtClean="0"/>
              <a:t> </a:t>
            </a:r>
          </a:p>
          <a:p>
            <a:pPr eaLnBrk="1" hangingPunct="1">
              <a:buFontTx/>
              <a:buNone/>
            </a:pPr>
            <a:endParaRPr lang="en-US" sz="2000" dirty="0" smtClean="0"/>
          </a:p>
          <a:p>
            <a:pPr algn="ctr" eaLnBrk="1" hangingPunct="1">
              <a:buFontTx/>
              <a:buNone/>
            </a:pPr>
            <a:r>
              <a:rPr lang="en-US" sz="2800" dirty="0" smtClean="0">
                <a:solidFill>
                  <a:srgbClr val="FF0000"/>
                </a:solidFill>
              </a:rPr>
              <a:t>Training Materials located @ </a:t>
            </a:r>
            <a:r>
              <a:rPr lang="en-US" sz="2800" dirty="0" smtClean="0">
                <a:solidFill>
                  <a:srgbClr val="FF0000"/>
                </a:solidFill>
                <a:hlinkClick r:id="rId6"/>
              </a:rPr>
              <a:t>www.ncpublicschools.org/profdev/training</a:t>
            </a:r>
            <a:endParaRPr lang="en-US" sz="2800" dirty="0" smtClean="0">
              <a:solidFill>
                <a:srgbClr val="FF0000"/>
              </a:solidFill>
            </a:endParaRPr>
          </a:p>
          <a:p>
            <a:pPr eaLnBrk="1" hangingPunct="1"/>
            <a:endParaRPr lang="en-US" sz="2800" dirty="0" smtClean="0"/>
          </a:p>
          <a:p>
            <a:pPr eaLnBrk="1" hangingPunct="1"/>
            <a:endParaRPr lang="en-US" dirty="0" smtClean="0"/>
          </a:p>
        </p:txBody>
      </p:sp>
      <p:sp>
        <p:nvSpPr>
          <p:cNvPr id="4" name="Slide Number Placeholder 3"/>
          <p:cNvSpPr>
            <a:spLocks noGrp="1"/>
          </p:cNvSpPr>
          <p:nvPr>
            <p:ph type="sldNum" sz="quarter" idx="10"/>
          </p:nvPr>
        </p:nvSpPr>
        <p:spPr/>
        <p:txBody>
          <a:bodyPr/>
          <a:lstStyle/>
          <a:p>
            <a:pPr>
              <a:defRPr/>
            </a:pPr>
            <a:fld id="{45C7C654-CE6F-4639-82ED-615A90DE256E}" type="slidenum">
              <a:rPr lang="en-US" smtClean="0"/>
              <a:pPr>
                <a:defRPr/>
              </a:pPr>
              <a:t>18</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609600" y="457200"/>
            <a:ext cx="7924800" cy="533400"/>
          </a:xfrm>
        </p:spPr>
        <p:txBody>
          <a:bodyPr/>
          <a:lstStyle/>
          <a:p>
            <a:pPr eaLnBrk="1" hangingPunct="1"/>
            <a:r>
              <a:rPr lang="en-US" sz="4800" smtClean="0"/>
              <a:t>Agenda</a:t>
            </a:r>
          </a:p>
        </p:txBody>
      </p:sp>
      <p:sp>
        <p:nvSpPr>
          <p:cNvPr id="5123" name="Content Placeholder 2"/>
          <p:cNvSpPr>
            <a:spLocks noGrp="1"/>
          </p:cNvSpPr>
          <p:nvPr>
            <p:ph idx="1"/>
          </p:nvPr>
        </p:nvSpPr>
        <p:spPr>
          <a:xfrm>
            <a:off x="457200" y="1371600"/>
            <a:ext cx="8229600" cy="4419600"/>
          </a:xfrm>
        </p:spPr>
        <p:txBody>
          <a:bodyPr/>
          <a:lstStyle/>
          <a:p>
            <a:pPr marL="514350" indent="-514350" eaLnBrk="1" hangingPunct="1">
              <a:lnSpc>
                <a:spcPct val="150000"/>
              </a:lnSpc>
              <a:buFontTx/>
              <a:buAutoNum type="arabicPeriod"/>
            </a:pPr>
            <a:r>
              <a:rPr lang="en-US" sz="2800" dirty="0" smtClean="0"/>
              <a:t>Welcome, introductions, agenda overview</a:t>
            </a:r>
          </a:p>
          <a:p>
            <a:pPr marL="514350" indent="-514350" eaLnBrk="1" hangingPunct="1">
              <a:lnSpc>
                <a:spcPct val="150000"/>
              </a:lnSpc>
              <a:buFontTx/>
              <a:buAutoNum type="arabicPeriod"/>
            </a:pPr>
            <a:r>
              <a:rPr lang="en-US" sz="2800" dirty="0" smtClean="0"/>
              <a:t>Overview of evaluation process</a:t>
            </a:r>
          </a:p>
          <a:p>
            <a:pPr marL="514350" indent="-514350" eaLnBrk="1" hangingPunct="1">
              <a:lnSpc>
                <a:spcPct val="150000"/>
              </a:lnSpc>
              <a:buFontTx/>
              <a:buAutoNum type="arabicPeriod"/>
            </a:pPr>
            <a:r>
              <a:rPr lang="en-US" sz="2800" dirty="0" smtClean="0"/>
              <a:t>Accessing online manuals</a:t>
            </a:r>
          </a:p>
          <a:p>
            <a:pPr marL="514350" indent="-514350" eaLnBrk="1" hangingPunct="1">
              <a:lnSpc>
                <a:spcPct val="150000"/>
              </a:lnSpc>
              <a:buFontTx/>
              <a:buAutoNum type="arabicPeriod"/>
            </a:pPr>
            <a:r>
              <a:rPr lang="en-US" sz="2800" dirty="0" smtClean="0"/>
              <a:t>Using the online evaluation tools</a:t>
            </a:r>
          </a:p>
          <a:p>
            <a:pPr marL="514350" indent="-514350" eaLnBrk="1" hangingPunct="1">
              <a:lnSpc>
                <a:spcPct val="150000"/>
              </a:lnSpc>
              <a:buFontTx/>
              <a:buAutoNum type="arabicPeriod"/>
            </a:pPr>
            <a:r>
              <a:rPr lang="en-US" sz="2800" dirty="0" smtClean="0"/>
              <a:t>Practice with tools</a:t>
            </a:r>
          </a:p>
          <a:p>
            <a:pPr marL="514350" indent="-514350" eaLnBrk="1" hangingPunct="1">
              <a:lnSpc>
                <a:spcPct val="150000"/>
              </a:lnSpc>
              <a:buFontTx/>
              <a:buAutoNum type="arabicPeriod"/>
            </a:pPr>
            <a:r>
              <a:rPr lang="en-US" sz="2800" dirty="0" smtClean="0"/>
              <a:t>Question and Answer</a:t>
            </a:r>
          </a:p>
          <a:p>
            <a:pPr marL="514350" indent="-514350" eaLnBrk="1" hangingPunct="1">
              <a:buFontTx/>
              <a:buAutoNum type="arabicPeriod" startAt="3"/>
            </a:pPr>
            <a:endParaRPr lang="en-US" dirty="0" smtClean="0"/>
          </a:p>
        </p:txBody>
      </p:sp>
      <p:sp>
        <p:nvSpPr>
          <p:cNvPr id="4" name="Slide Number Placeholder 3"/>
          <p:cNvSpPr>
            <a:spLocks noGrp="1"/>
          </p:cNvSpPr>
          <p:nvPr>
            <p:ph type="sldNum" sz="quarter" idx="10"/>
          </p:nvPr>
        </p:nvSpPr>
        <p:spPr/>
        <p:txBody>
          <a:bodyPr/>
          <a:lstStyle/>
          <a:p>
            <a:pPr>
              <a:defRPr/>
            </a:pPr>
            <a:fld id="{021E0333-ED60-4F04-A323-536EECE29D03}" type="slidenum">
              <a:rPr lang="en-US" smtClean="0"/>
              <a:pPr>
                <a:defRPr/>
              </a:pPr>
              <a:t>2</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Introductions	</a:t>
            </a:r>
            <a:endParaRPr lang="en-US" dirty="0"/>
          </a:p>
        </p:txBody>
      </p:sp>
      <p:sp>
        <p:nvSpPr>
          <p:cNvPr id="3" name="Content Placeholder 2"/>
          <p:cNvSpPr>
            <a:spLocks noGrp="1"/>
          </p:cNvSpPr>
          <p:nvPr>
            <p:ph idx="1"/>
          </p:nvPr>
        </p:nvSpPr>
        <p:spPr/>
        <p:txBody>
          <a:bodyPr/>
          <a:lstStyle/>
          <a:p>
            <a:r>
              <a:rPr lang="en-US" dirty="0" smtClean="0"/>
              <a:t>Name</a:t>
            </a:r>
          </a:p>
          <a:p>
            <a:r>
              <a:rPr lang="en-US" dirty="0" smtClean="0"/>
              <a:t>School</a:t>
            </a:r>
          </a:p>
          <a:p>
            <a:r>
              <a:rPr lang="en-US" dirty="0" smtClean="0"/>
              <a:t>Comfort level with online tool on a scale of 1-5.</a:t>
            </a:r>
          </a:p>
          <a:p>
            <a:pPr lvl="1">
              <a:buFont typeface="Courier New" pitchFamily="49" charset="0"/>
              <a:buChar char="o"/>
            </a:pPr>
            <a:r>
              <a:rPr lang="en-US" dirty="0" smtClean="0"/>
              <a:t>1- I have never even logged on.</a:t>
            </a:r>
          </a:p>
          <a:p>
            <a:pPr lvl="1">
              <a:buFont typeface="Courier New" pitchFamily="49" charset="0"/>
              <a:buChar char="o"/>
            </a:pPr>
            <a:r>
              <a:rPr lang="en-US" dirty="0" smtClean="0"/>
              <a:t>5- I could give this training.</a:t>
            </a:r>
            <a:endParaRPr lang="en-US" dirty="0"/>
          </a:p>
        </p:txBody>
      </p:sp>
      <p:sp>
        <p:nvSpPr>
          <p:cNvPr id="4" name="Slide Number Placeholder 3"/>
          <p:cNvSpPr>
            <a:spLocks noGrp="1"/>
          </p:cNvSpPr>
          <p:nvPr>
            <p:ph type="sldNum" sz="quarter" idx="10"/>
          </p:nvPr>
        </p:nvSpPr>
        <p:spPr/>
        <p:txBody>
          <a:bodyPr/>
          <a:lstStyle/>
          <a:p>
            <a:pPr>
              <a:defRPr/>
            </a:pPr>
            <a:fld id="{91703D8A-4F59-4DF5-B3BB-135435B585C9}" type="slidenum">
              <a:rPr lang="en-US" smtClean="0"/>
              <a:pPr>
                <a:defRPr/>
              </a:pPr>
              <a:t>3</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lgn="ctr"/>
            <a:r>
              <a:rPr lang="en-US" dirty="0" smtClean="0"/>
              <a:t>Career &amp; College: </a:t>
            </a:r>
            <a:br>
              <a:rPr lang="en-US" dirty="0" smtClean="0"/>
            </a:br>
            <a:r>
              <a:rPr lang="en-US" dirty="0" smtClean="0"/>
              <a:t>Ready, Set, Go!</a:t>
            </a:r>
          </a:p>
        </p:txBody>
      </p:sp>
      <p:sp>
        <p:nvSpPr>
          <p:cNvPr id="6147" name="Content Placeholder 2"/>
          <p:cNvSpPr>
            <a:spLocks noGrp="1"/>
          </p:cNvSpPr>
          <p:nvPr>
            <p:ph idx="1"/>
          </p:nvPr>
        </p:nvSpPr>
        <p:spPr/>
        <p:txBody>
          <a:bodyPr/>
          <a:lstStyle/>
          <a:p>
            <a:pPr>
              <a:buFontTx/>
              <a:buNone/>
            </a:pPr>
            <a:r>
              <a:rPr lang="en-US" dirty="0" smtClean="0"/>
              <a:t>  </a:t>
            </a:r>
          </a:p>
          <a:p>
            <a:pPr>
              <a:buFontTx/>
              <a:buNone/>
            </a:pPr>
            <a:r>
              <a:rPr lang="en-US" dirty="0" smtClean="0"/>
              <a:t>	 NC State Board of Education Mission:  </a:t>
            </a:r>
          </a:p>
          <a:p>
            <a:pPr>
              <a:buFontTx/>
              <a:buNone/>
            </a:pPr>
            <a:endParaRPr lang="en-US" dirty="0" smtClean="0"/>
          </a:p>
          <a:p>
            <a:pPr>
              <a:buFontTx/>
              <a:buNone/>
            </a:pPr>
            <a:r>
              <a:rPr lang="en-US" dirty="0" smtClean="0"/>
              <a:t>	“Every public school student will graduate from high school, globally competitive for work and postsecondary education and prepared for life in the 21st Century.”</a:t>
            </a:r>
          </a:p>
        </p:txBody>
      </p:sp>
      <p:sp>
        <p:nvSpPr>
          <p:cNvPr id="4" name="Slide Number Placeholder 3"/>
          <p:cNvSpPr>
            <a:spLocks noGrp="1"/>
          </p:cNvSpPr>
          <p:nvPr>
            <p:ph type="sldNum" sz="quarter" idx="10"/>
          </p:nvPr>
        </p:nvSpPr>
        <p:spPr/>
        <p:txBody>
          <a:bodyPr/>
          <a:lstStyle/>
          <a:p>
            <a:pPr>
              <a:defRPr/>
            </a:pPr>
            <a:fld id="{772556CD-4DF4-4736-9D0A-249962761846}" type="slidenum">
              <a:rPr lang="en-US" smtClean="0"/>
              <a:pPr>
                <a:defRPr/>
              </a:pPr>
              <a:t>4</a:t>
            </a:fld>
            <a:endParaRPr lang="en-US" dirty="0"/>
          </a:p>
        </p:txBody>
      </p:sp>
      <p:pic>
        <p:nvPicPr>
          <p:cNvPr id="5" name="Picture 4" descr="RttT graphic.JPG"/>
          <p:cNvPicPr>
            <a:picLocks noChangeAspect="1"/>
          </p:cNvPicPr>
          <p:nvPr/>
        </p:nvPicPr>
        <p:blipFill>
          <a:blip r:embed="rId3" cstate="print"/>
          <a:stretch>
            <a:fillRect/>
          </a:stretch>
        </p:blipFill>
        <p:spPr>
          <a:xfrm>
            <a:off x="0" y="0"/>
            <a:ext cx="2209800" cy="1830339"/>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91703D8A-4F59-4DF5-B3BB-135435B585C9}" type="slidenum">
              <a:rPr lang="en-US" smtClean="0"/>
              <a:pPr>
                <a:defRPr/>
              </a:pPr>
              <a:t>5</a:t>
            </a:fld>
            <a:endParaRPr lang="en-US" dirty="0"/>
          </a:p>
        </p:txBody>
      </p:sp>
      <p:pic>
        <p:nvPicPr>
          <p:cNvPr id="5" name="Content Placeholder 4" descr="RttT graphic.JPG"/>
          <p:cNvPicPr>
            <a:picLocks noGrp="1" noChangeAspect="1"/>
          </p:cNvPicPr>
          <p:nvPr>
            <p:ph idx="4294967295"/>
          </p:nvPr>
        </p:nvPicPr>
        <p:blipFill>
          <a:blip r:embed="rId3" cstate="print"/>
          <a:stretch>
            <a:fillRect/>
          </a:stretch>
        </p:blipFill>
        <p:spPr>
          <a:xfrm>
            <a:off x="1600200" y="533400"/>
            <a:ext cx="6037263" cy="5000739"/>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NC Educator Evaluation System</a:t>
            </a:r>
          </a:p>
        </p:txBody>
      </p:sp>
      <p:sp>
        <p:nvSpPr>
          <p:cNvPr id="11267" name="Content Placeholder 2"/>
          <p:cNvSpPr>
            <a:spLocks noGrp="1"/>
          </p:cNvSpPr>
          <p:nvPr>
            <p:ph idx="1"/>
          </p:nvPr>
        </p:nvSpPr>
        <p:spPr>
          <a:xfrm>
            <a:off x="685800" y="1447800"/>
            <a:ext cx="7772400" cy="4724400"/>
          </a:xfrm>
        </p:spPr>
        <p:txBody>
          <a:bodyPr/>
          <a:lstStyle/>
          <a:p>
            <a:pPr>
              <a:lnSpc>
                <a:spcPct val="200000"/>
              </a:lnSpc>
              <a:buNone/>
            </a:pPr>
            <a:r>
              <a:rPr lang="en-US" dirty="0" smtClean="0">
                <a:solidFill>
                  <a:srgbClr val="000066"/>
                </a:solidFill>
              </a:rPr>
              <a:t>Based on:</a:t>
            </a:r>
          </a:p>
          <a:p>
            <a:pPr>
              <a:lnSpc>
                <a:spcPct val="200000"/>
              </a:lnSpc>
            </a:pPr>
            <a:r>
              <a:rPr lang="en-US" dirty="0" smtClean="0">
                <a:solidFill>
                  <a:srgbClr val="000066"/>
                </a:solidFill>
              </a:rPr>
              <a:t>Leadership, teaching, learning</a:t>
            </a:r>
          </a:p>
          <a:p>
            <a:pPr>
              <a:lnSpc>
                <a:spcPct val="200000"/>
              </a:lnSpc>
            </a:pPr>
            <a:r>
              <a:rPr lang="en-US" dirty="0" smtClean="0">
                <a:solidFill>
                  <a:srgbClr val="000066"/>
                </a:solidFill>
              </a:rPr>
              <a:t>Growth model</a:t>
            </a:r>
          </a:p>
          <a:p>
            <a:pPr>
              <a:lnSpc>
                <a:spcPct val="200000"/>
              </a:lnSpc>
            </a:pPr>
            <a:r>
              <a:rPr lang="en-US" dirty="0" smtClean="0">
                <a:solidFill>
                  <a:srgbClr val="000066"/>
                </a:solidFill>
              </a:rPr>
              <a:t>Framework for 21</a:t>
            </a:r>
            <a:r>
              <a:rPr lang="en-US" baseline="30000" dirty="0" smtClean="0">
                <a:solidFill>
                  <a:srgbClr val="000066"/>
                </a:solidFill>
              </a:rPr>
              <a:t>st</a:t>
            </a:r>
            <a:r>
              <a:rPr lang="en-US" dirty="0" smtClean="0">
                <a:solidFill>
                  <a:srgbClr val="000066"/>
                </a:solidFill>
              </a:rPr>
              <a:t> Century Learning</a:t>
            </a:r>
          </a:p>
        </p:txBody>
      </p:sp>
      <p:sp>
        <p:nvSpPr>
          <p:cNvPr id="4" name="Slide Number Placeholder 3"/>
          <p:cNvSpPr>
            <a:spLocks noGrp="1"/>
          </p:cNvSpPr>
          <p:nvPr>
            <p:ph type="sldNum" sz="quarter" idx="10"/>
          </p:nvPr>
        </p:nvSpPr>
        <p:spPr/>
        <p:txBody>
          <a:bodyPr/>
          <a:lstStyle/>
          <a:p>
            <a:pPr>
              <a:defRPr/>
            </a:pPr>
            <a:fld id="{BE260E0E-B611-4A09-82DE-E2D9EDAD3A6F}" type="slidenum">
              <a:rPr lang="en-US" smtClean="0"/>
              <a:pPr>
                <a:defRPr/>
              </a:pPr>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85800" y="152400"/>
            <a:ext cx="7772400" cy="914400"/>
          </a:xfrm>
        </p:spPr>
        <p:txBody>
          <a:bodyPr/>
          <a:lstStyle/>
          <a:p>
            <a:pPr algn="ctr"/>
            <a:r>
              <a:rPr lang="en-US" smtClean="0"/>
              <a:t>21</a:t>
            </a:r>
            <a:r>
              <a:rPr lang="en-US" baseline="30000" smtClean="0"/>
              <a:t>st</a:t>
            </a:r>
            <a:r>
              <a:rPr lang="en-US" smtClean="0"/>
              <a:t> Century Skills Framework</a:t>
            </a:r>
          </a:p>
        </p:txBody>
      </p:sp>
      <p:sp>
        <p:nvSpPr>
          <p:cNvPr id="4" name="Slide Number Placeholder 3"/>
          <p:cNvSpPr>
            <a:spLocks noGrp="1"/>
          </p:cNvSpPr>
          <p:nvPr>
            <p:ph type="sldNum" sz="quarter" idx="10"/>
          </p:nvPr>
        </p:nvSpPr>
        <p:spPr/>
        <p:txBody>
          <a:bodyPr/>
          <a:lstStyle/>
          <a:p>
            <a:pPr>
              <a:defRPr/>
            </a:pPr>
            <a:fld id="{289C19E9-A856-4C19-99BD-16097FA96A51}" type="slidenum">
              <a:rPr lang="en-US" smtClean="0"/>
              <a:pPr>
                <a:defRPr/>
              </a:pPr>
              <a:t>7</a:t>
            </a:fld>
            <a:endParaRPr lang="en-US" dirty="0"/>
          </a:p>
        </p:txBody>
      </p:sp>
      <p:pic>
        <p:nvPicPr>
          <p:cNvPr id="14340" name="Picture 2" descr="http://www.waynecountyschools.org/14721042511543423/lib/14721042511543423/21stCentury.gif"/>
          <p:cNvPicPr>
            <a:picLocks noChangeAspect="1" noChangeArrowheads="1"/>
          </p:cNvPicPr>
          <p:nvPr/>
        </p:nvPicPr>
        <p:blipFill>
          <a:blip r:embed="rId3" cstate="print"/>
          <a:srcRect/>
          <a:stretch>
            <a:fillRect/>
          </a:stretch>
        </p:blipFill>
        <p:spPr bwMode="auto">
          <a:xfrm>
            <a:off x="838200" y="1066800"/>
            <a:ext cx="7467600" cy="48006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1703D8A-4F59-4DF5-B3BB-135435B585C9}" type="slidenum">
              <a:rPr lang="en-US" smtClean="0"/>
              <a:pPr>
                <a:defRPr/>
              </a:pPr>
              <a:t>8</a:t>
            </a:fld>
            <a:endParaRPr lang="en-US" dirty="0"/>
          </a:p>
        </p:txBody>
      </p:sp>
      <p:sp>
        <p:nvSpPr>
          <p:cNvPr id="5" name="Title 4"/>
          <p:cNvSpPr>
            <a:spLocks noGrp="1"/>
          </p:cNvSpPr>
          <p:nvPr>
            <p:ph type="title"/>
          </p:nvPr>
        </p:nvSpPr>
        <p:spPr/>
        <p:txBody>
          <a:bodyPr/>
          <a:lstStyle/>
          <a:p>
            <a:endParaRPr lang="en-US"/>
          </a:p>
        </p:txBody>
      </p:sp>
      <p:pic>
        <p:nvPicPr>
          <p:cNvPr id="1026" name="Picture 2"/>
          <p:cNvPicPr>
            <a:picLocks noChangeAspect="1" noChangeArrowheads="1"/>
          </p:cNvPicPr>
          <p:nvPr/>
        </p:nvPicPr>
        <p:blipFill>
          <a:blip r:embed="rId3" cstate="print"/>
          <a:srcRect/>
          <a:stretch>
            <a:fillRect/>
          </a:stretch>
        </p:blipFill>
        <p:spPr bwMode="auto">
          <a:xfrm rot="21196822">
            <a:off x="580770" y="656472"/>
            <a:ext cx="3695700" cy="493395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rot="546681">
            <a:off x="5081714" y="947346"/>
            <a:ext cx="3695700" cy="4924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762000" y="1143000"/>
            <a:ext cx="7772400" cy="4953000"/>
          </a:xfrm>
        </p:spPr>
        <p:txBody>
          <a:bodyPr/>
          <a:lstStyle/>
          <a:p>
            <a:pPr>
              <a:lnSpc>
                <a:spcPct val="200000"/>
              </a:lnSpc>
            </a:pPr>
            <a:r>
              <a:rPr lang="en-US" dirty="0" smtClean="0"/>
              <a:t>Fair</a:t>
            </a:r>
          </a:p>
          <a:p>
            <a:pPr>
              <a:lnSpc>
                <a:spcPct val="200000"/>
              </a:lnSpc>
            </a:pPr>
            <a:r>
              <a:rPr lang="en-US" dirty="0" smtClean="0"/>
              <a:t>Formative rubrics</a:t>
            </a:r>
          </a:p>
          <a:p>
            <a:pPr>
              <a:lnSpc>
                <a:spcPct val="200000"/>
              </a:lnSpc>
            </a:pPr>
            <a:r>
              <a:rPr lang="en-US" dirty="0" smtClean="0"/>
              <a:t>Multiple measures to assess</a:t>
            </a:r>
          </a:p>
          <a:p>
            <a:pPr>
              <a:lnSpc>
                <a:spcPct val="200000"/>
              </a:lnSpc>
            </a:pPr>
            <a:r>
              <a:rPr lang="en-US" dirty="0" smtClean="0"/>
              <a:t>Basis for professional development plan</a:t>
            </a:r>
          </a:p>
        </p:txBody>
      </p:sp>
      <p:sp>
        <p:nvSpPr>
          <p:cNvPr id="4" name="Slide Number Placeholder 3"/>
          <p:cNvSpPr>
            <a:spLocks noGrp="1"/>
          </p:cNvSpPr>
          <p:nvPr>
            <p:ph type="sldNum" sz="quarter" idx="10"/>
          </p:nvPr>
        </p:nvSpPr>
        <p:spPr/>
        <p:txBody>
          <a:bodyPr/>
          <a:lstStyle/>
          <a:p>
            <a:pPr>
              <a:defRPr/>
            </a:pPr>
            <a:fld id="{27040739-ACF6-4919-9EBA-C13110AA1AFB}" type="slidenum">
              <a:rPr lang="en-US" smtClean="0"/>
              <a:pPr>
                <a:defRPr/>
              </a:pPr>
              <a:t>9</a:t>
            </a:fld>
            <a:endParaRPr lang="en-US" dirty="0"/>
          </a:p>
        </p:txBody>
      </p:sp>
      <p:sp>
        <p:nvSpPr>
          <p:cNvPr id="5" name="Title 1"/>
          <p:cNvSpPr>
            <a:spLocks noGrp="1"/>
          </p:cNvSpPr>
          <p:nvPr>
            <p:ph type="title"/>
          </p:nvPr>
        </p:nvSpPr>
        <p:spPr>
          <a:xfrm>
            <a:off x="685800" y="304800"/>
            <a:ext cx="7772400" cy="990600"/>
          </a:xfrm>
        </p:spPr>
        <p:txBody>
          <a:bodyPr/>
          <a:lstStyle/>
          <a:p>
            <a:r>
              <a:rPr lang="en-US" dirty="0" smtClean="0"/>
              <a:t>NC Educator Evaluation System</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ヒラギノ角ゴ Pro W3"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whiteback_template_DkBlue</Template>
  <TotalTime>4419</TotalTime>
  <Words>1293</Words>
  <Application>Microsoft Office PowerPoint</Application>
  <PresentationFormat>On-screen Show (4:3)</PresentationFormat>
  <Paragraphs>162</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Blank Presentation</vt:lpstr>
      <vt:lpstr>NC Educator Evaluation System   Online Tool</vt:lpstr>
      <vt:lpstr>Agenda</vt:lpstr>
      <vt:lpstr>Introductions </vt:lpstr>
      <vt:lpstr>Career &amp; College:  Ready, Set, Go!</vt:lpstr>
      <vt:lpstr>Slide 5</vt:lpstr>
      <vt:lpstr>NC Educator Evaluation System</vt:lpstr>
      <vt:lpstr>21st Century Skills Framework</vt:lpstr>
      <vt:lpstr>Slide 8</vt:lpstr>
      <vt:lpstr>NC Educator Evaluation System</vt:lpstr>
      <vt:lpstr>Slide 10</vt:lpstr>
      <vt:lpstr>McRel Online Tool</vt:lpstr>
      <vt:lpstr>Goals for today:</vt:lpstr>
      <vt:lpstr>Slide 13</vt:lpstr>
      <vt:lpstr>Slide 14</vt:lpstr>
      <vt:lpstr>Log in </vt:lpstr>
      <vt:lpstr>Slide 16</vt:lpstr>
      <vt:lpstr>Slide 17</vt:lpstr>
      <vt:lpstr>Contact Information</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dpi</dc:creator>
  <cp:lastModifiedBy>jgarner</cp:lastModifiedBy>
  <cp:revision>176</cp:revision>
  <dcterms:created xsi:type="dcterms:W3CDTF">2010-01-08T15:23:58Z</dcterms:created>
  <dcterms:modified xsi:type="dcterms:W3CDTF">2011-03-31T13:46:39Z</dcterms:modified>
</cp:coreProperties>
</file>